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9" r:id="rId4"/>
    <p:sldId id="271" r:id="rId5"/>
    <p:sldId id="270" r:id="rId6"/>
    <p:sldId id="278" r:id="rId7"/>
    <p:sldId id="279" r:id="rId8"/>
    <p:sldId id="276" r:id="rId9"/>
    <p:sldId id="283" r:id="rId10"/>
    <p:sldId id="287" r:id="rId11"/>
    <p:sldId id="286" r:id="rId12"/>
    <p:sldId id="284" r:id="rId13"/>
    <p:sldId id="289" r:id="rId14"/>
    <p:sldId id="290" r:id="rId15"/>
    <p:sldId id="291" r:id="rId16"/>
    <p:sldId id="288" r:id="rId17"/>
    <p:sldId id="281" r:id="rId18"/>
    <p:sldId id="280" r:id="rId19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E39"/>
    <a:srgbClr val="DE4B10"/>
    <a:srgbClr val="000066"/>
    <a:srgbClr val="DD4D0D"/>
    <a:srgbClr val="E747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250" autoAdjust="0"/>
    <p:restoredTop sz="94624" autoAdjust="0"/>
  </p:normalViewPr>
  <p:slideViewPr>
    <p:cSldViewPr showGuides="1">
      <p:cViewPr varScale="1">
        <p:scale>
          <a:sx n="107" d="100"/>
          <a:sy n="107" d="100"/>
        </p:scale>
        <p:origin x="173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1985962"/>
            <a:ext cx="3571875" cy="3157538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694"/>
            <a:ext cx="9146380" cy="5144194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3" y="1297802"/>
            <a:ext cx="5648623" cy="903230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8" y="1853194"/>
            <a:ext cx="6511131" cy="246944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B8FF4-6B9F-4E3A-B9B0-BD4AC286AE71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5D102-986B-46C4-AFED-6CCEC49CD3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B8FF4-6B9F-4E3A-B9B0-BD4AC286AE71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5D102-986B-46C4-AFED-6CCEC49CD3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350877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350877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B8FF4-6B9F-4E3A-B9B0-BD4AC286AE71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5D102-986B-46C4-AFED-6CCEC49CD3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B8FF4-6B9F-4E3A-B9B0-BD4AC286AE71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5D102-986B-46C4-AFED-6CCEC49CD3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694"/>
            <a:ext cx="9146380" cy="5144194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1985962"/>
            <a:ext cx="3571875" cy="315753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295053"/>
            <a:ext cx="5650992" cy="905632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1851228"/>
            <a:ext cx="6510528" cy="246888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B8FF4-6B9F-4E3A-B9B0-BD4AC286AE71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5D102-986B-46C4-AFED-6CCEC49CD3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822960"/>
            <a:ext cx="3200400" cy="27843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822960"/>
            <a:ext cx="3200400" cy="27843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B8FF4-6B9F-4E3A-B9B0-BD4AC286AE71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5D102-986B-46C4-AFED-6CCEC49CD3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822960"/>
            <a:ext cx="3200400" cy="41148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276386"/>
            <a:ext cx="3200400" cy="23317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822960"/>
            <a:ext cx="3200400" cy="41148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276386"/>
            <a:ext cx="3200400" cy="23317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B8FF4-6B9F-4E3A-B9B0-BD4AC286AE71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5D102-986B-46C4-AFED-6CCEC49CD3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B8FF4-6B9F-4E3A-B9B0-BD4AC286AE71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5D102-986B-46C4-AFED-6CCEC49CD3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B8FF4-6B9F-4E3A-B9B0-BD4AC286AE71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5D102-986B-46C4-AFED-6CCEC49CD3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1985962"/>
            <a:ext cx="3571875" cy="3157538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290639" y="-1290638"/>
            <a:ext cx="51435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182078"/>
            <a:ext cx="5212080" cy="817070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3" y="1964184"/>
            <a:ext cx="3807779" cy="249351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1690039"/>
            <a:ext cx="5794760" cy="467486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B8FF4-6B9F-4E3A-B9B0-BD4AC286AE71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45D102-986B-46C4-AFED-6CCEC49CD3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6" y="0"/>
            <a:ext cx="7115175" cy="51435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1985962"/>
            <a:ext cx="3571875" cy="3157538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3786187"/>
            <a:ext cx="3571875" cy="1357313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288126"/>
            <a:ext cx="5486400" cy="650583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80" y="1635397"/>
            <a:ext cx="6096545" cy="555498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B8FF4-6B9F-4E3A-B9B0-BD4AC286AE71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5D102-986B-46C4-AFED-6CCEC49CD3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3787975"/>
            <a:ext cx="3574257" cy="1355526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3788469"/>
            <a:ext cx="9146380" cy="1355032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74320"/>
            <a:ext cx="7520940" cy="411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825471"/>
            <a:ext cx="7520940" cy="2684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4402836"/>
            <a:ext cx="2176272" cy="1508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AEB8FF4-6B9F-4E3A-B9B0-BD4AC286AE71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4713842"/>
            <a:ext cx="4724400" cy="205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4628117"/>
            <a:ext cx="502920" cy="37719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1345D102-986B-46C4-AFED-6CCEC49CD32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gif"/><Relationship Id="rId5" Type="http://schemas.openxmlformats.org/officeDocument/2006/relationships/image" Target="../media/image4.emf"/><Relationship Id="rId4" Type="http://schemas.openxmlformats.org/officeDocument/2006/relationships/image" Target="../media/image6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gif"/><Relationship Id="rId5" Type="http://schemas.openxmlformats.org/officeDocument/2006/relationships/image" Target="../media/image4.emf"/><Relationship Id="rId4" Type="http://schemas.openxmlformats.org/officeDocument/2006/relationships/image" Target="../media/image6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7" Type="http://schemas.openxmlformats.org/officeDocument/2006/relationships/image" Target="../media/image9.gi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7" Type="http://schemas.openxmlformats.org/officeDocument/2006/relationships/image" Target="../media/image9.gi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7" Type="http://schemas.openxmlformats.org/officeDocument/2006/relationships/image" Target="../media/image9.gi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gif"/><Relationship Id="rId5" Type="http://schemas.openxmlformats.org/officeDocument/2006/relationships/image" Target="../media/image4.emf"/><Relationship Id="rId4" Type="http://schemas.openxmlformats.org/officeDocument/2006/relationships/image" Target="../media/image6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7" Type="http://schemas.openxmlformats.org/officeDocument/2006/relationships/image" Target="../media/image12.gi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gif"/><Relationship Id="rId5" Type="http://schemas.openxmlformats.org/officeDocument/2006/relationships/image" Target="../media/image4.emf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234369"/>
            <a:ext cx="1584177" cy="638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9298" y="123478"/>
            <a:ext cx="1988087" cy="634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987574"/>
            <a:ext cx="1433055" cy="945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86" y="2870630"/>
            <a:ext cx="2080142" cy="2200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2" name="Группа 21"/>
          <p:cNvGrpSpPr/>
          <p:nvPr/>
        </p:nvGrpSpPr>
        <p:grpSpPr>
          <a:xfrm rot="21292475">
            <a:off x="6829877" y="261384"/>
            <a:ext cx="2469649" cy="2532526"/>
            <a:chOff x="0" y="0"/>
            <a:chExt cx="2775797" cy="2895260"/>
          </a:xfrm>
        </p:grpSpPr>
        <p:sp>
          <p:nvSpPr>
            <p:cNvPr id="23" name="TextBox 10"/>
            <p:cNvSpPr txBox="1"/>
            <p:nvPr/>
          </p:nvSpPr>
          <p:spPr>
            <a:xfrm rot="20006950">
              <a:off x="786809" y="1435395"/>
              <a:ext cx="1062355" cy="145986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ru-RU" sz="8000" kern="1200" dirty="0">
                  <a:solidFill>
                    <a:srgbClr val="77933C"/>
                  </a:solidFill>
                  <a:effectLst/>
                  <a:latin typeface="Arial Black"/>
                  <a:ea typeface="Times New Roman"/>
                  <a:cs typeface="Times New Roman"/>
                </a:rPr>
                <a:t>П</a:t>
              </a:r>
              <a:endParaRPr lang="ru-RU" sz="1200" dirty="0">
                <a:effectLst/>
                <a:latin typeface="Times New Roman"/>
                <a:ea typeface="Times New Roman"/>
              </a:endParaRPr>
            </a:p>
          </p:txBody>
        </p:sp>
        <p:grpSp>
          <p:nvGrpSpPr>
            <p:cNvPr id="24" name="Группа 23"/>
            <p:cNvGrpSpPr/>
            <p:nvPr/>
          </p:nvGrpSpPr>
          <p:grpSpPr>
            <a:xfrm>
              <a:off x="0" y="0"/>
              <a:ext cx="2775797" cy="2582503"/>
              <a:chOff x="-197592" y="280435"/>
              <a:chExt cx="2775797" cy="2582503"/>
            </a:xfrm>
          </p:grpSpPr>
          <p:sp>
            <p:nvSpPr>
              <p:cNvPr id="25" name="TextBox 10"/>
              <p:cNvSpPr txBox="1"/>
              <p:nvPr/>
            </p:nvSpPr>
            <p:spPr>
              <a:xfrm rot="20006950">
                <a:off x="920323" y="851146"/>
                <a:ext cx="1079760" cy="142573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>
                    <a:solidFill>
                      <a:srgbClr val="604A7B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П</a:t>
                </a:r>
                <a:endParaRPr lang="ru-RU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6" name="TextBox 9"/>
              <p:cNvSpPr txBox="1"/>
              <p:nvPr/>
            </p:nvSpPr>
            <p:spPr>
              <a:xfrm>
                <a:off x="320727" y="994455"/>
                <a:ext cx="1033495" cy="1535919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 dirty="0">
                    <a:solidFill>
                      <a:srgbClr val="FFC000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О</a:t>
                </a:r>
                <a:endParaRPr lang="ru-RU" sz="1200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7" name="TextBox 4"/>
              <p:cNvSpPr txBox="1"/>
              <p:nvPr/>
            </p:nvSpPr>
            <p:spPr>
              <a:xfrm rot="19873628">
                <a:off x="-111164" y="1341890"/>
                <a:ext cx="929550" cy="152104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 dirty="0">
                    <a:solidFill>
                      <a:srgbClr val="FF0000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Т</a:t>
                </a:r>
                <a:endParaRPr lang="ru-RU" sz="1200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8" name="TextBox 4"/>
              <p:cNvSpPr txBox="1"/>
              <p:nvPr/>
            </p:nvSpPr>
            <p:spPr>
              <a:xfrm rot="19873628">
                <a:off x="-197592" y="280435"/>
                <a:ext cx="1050644" cy="147209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 dirty="0">
                    <a:solidFill>
                      <a:srgbClr val="558ED5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Д</a:t>
                </a:r>
                <a:endParaRPr lang="ru-RU" sz="12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Times New Roman"/>
                  <a:ea typeface="Times New Roman"/>
                </a:endParaRPr>
              </a:p>
            </p:txBody>
          </p:sp>
          <p:sp>
            <p:nvSpPr>
              <p:cNvPr id="29" name="TextBox 4"/>
              <p:cNvSpPr txBox="1"/>
              <p:nvPr/>
            </p:nvSpPr>
            <p:spPr>
              <a:xfrm rot="19873628">
                <a:off x="1507557" y="1827532"/>
                <a:ext cx="1070648" cy="91894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2800" kern="1200" dirty="0">
                    <a:solidFill>
                      <a:srgbClr val="558ED5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42</a:t>
                </a:r>
                <a:endParaRPr lang="ru-RU" sz="1200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30" name="TextBox 4"/>
              <p:cNvSpPr txBox="1"/>
              <p:nvPr/>
            </p:nvSpPr>
            <p:spPr>
              <a:xfrm rot="19873628">
                <a:off x="890517" y="531456"/>
                <a:ext cx="1070648" cy="91894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2800" kern="1200" dirty="0">
                    <a:solidFill>
                      <a:schemeClr val="bg1">
                        <a:lumMod val="95000"/>
                      </a:schemeClr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42</a:t>
                </a:r>
                <a:endParaRPr lang="ru-RU" sz="1200" dirty="0">
                  <a:solidFill>
                    <a:schemeClr val="bg1">
                      <a:lumMod val="95000"/>
                    </a:schemeClr>
                  </a:solidFill>
                  <a:effectLst/>
                  <a:latin typeface="Times New Roman"/>
                  <a:ea typeface="Times New Roman"/>
                </a:endParaRPr>
              </a:p>
            </p:txBody>
          </p:sp>
        </p:grpSp>
      </p:grpSp>
      <p:sp>
        <p:nvSpPr>
          <p:cNvPr id="7" name="TextBox 6"/>
          <p:cNvSpPr txBox="1"/>
          <p:nvPr/>
        </p:nvSpPr>
        <p:spPr>
          <a:xfrm>
            <a:off x="1547664" y="987574"/>
            <a:ext cx="564720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E74707"/>
                </a:solidFill>
                <a:latin typeface="Arial Black" pitchFamily="34" charset="0"/>
                <a:cs typeface="Arial" panose="020B0604020202020204" pitchFamily="34" charset="0"/>
              </a:rPr>
              <a:t>ТРЕК ХАКАТОНА :</a:t>
            </a:r>
          </a:p>
          <a:p>
            <a:pPr algn="ctr"/>
            <a:r>
              <a:rPr lang="ru-RU" sz="2000" dirty="0">
                <a:solidFill>
                  <a:srgbClr val="E7470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«Дополнительное образование </a:t>
            </a:r>
          </a:p>
          <a:p>
            <a:pPr algn="ctr"/>
            <a:r>
              <a:rPr lang="ru-RU" sz="2000" dirty="0">
                <a:solidFill>
                  <a:srgbClr val="E7470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степень свободы ребёнка для выбора собственного содержания образования»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835696" y="2283718"/>
            <a:ext cx="619268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rgbClr val="000066"/>
                </a:solidFill>
                <a:latin typeface="Arial Black" pitchFamily="34" charset="0"/>
              </a:rPr>
              <a:t>Социальный проект:</a:t>
            </a:r>
          </a:p>
          <a:p>
            <a:r>
              <a:rPr lang="ru-RU" sz="3200" dirty="0">
                <a:solidFill>
                  <a:srgbClr val="000066"/>
                </a:solidFill>
                <a:latin typeface="Arial Black" pitchFamily="34" charset="0"/>
              </a:rPr>
              <a:t>         </a:t>
            </a:r>
            <a:r>
              <a:rPr lang="ru-RU" sz="3200" dirty="0" err="1">
                <a:solidFill>
                  <a:srgbClr val="000066"/>
                </a:solidFill>
                <a:latin typeface="Arial Black" pitchFamily="34" charset="0"/>
              </a:rPr>
              <a:t>Выбор-</a:t>
            </a:r>
            <a:r>
              <a:rPr lang="ru-RU" sz="3200" i="1" dirty="0" err="1">
                <a:solidFill>
                  <a:srgbClr val="000066"/>
                </a:solidFill>
                <a:latin typeface="Arial Black" pitchFamily="34" charset="0"/>
              </a:rPr>
              <a:t>КА</a:t>
            </a:r>
            <a:endParaRPr lang="ru-RU" sz="3200" i="1" dirty="0">
              <a:solidFill>
                <a:srgbClr val="000066"/>
              </a:solidFill>
              <a:latin typeface="Arial Black" pitchFamily="34" charset="0"/>
            </a:endParaRPr>
          </a:p>
          <a:p>
            <a:r>
              <a:rPr lang="ru-RU" dirty="0">
                <a:solidFill>
                  <a:srgbClr val="000066"/>
                </a:solidFill>
                <a:latin typeface="Arial Black" pitchFamily="34" charset="0"/>
              </a:rPr>
              <a:t>                                      </a:t>
            </a:r>
            <a:r>
              <a:rPr lang="ru-RU" i="1" dirty="0">
                <a:solidFill>
                  <a:srgbClr val="000066"/>
                </a:solidFill>
                <a:latin typeface="Arial Black" pitchFamily="34" charset="0"/>
              </a:rPr>
              <a:t>КОЛЛАБОРАЦИЯ</a:t>
            </a:r>
          </a:p>
          <a:p>
            <a:r>
              <a:rPr lang="ru-RU" i="1" dirty="0">
                <a:solidFill>
                  <a:srgbClr val="000066"/>
                </a:solidFill>
                <a:latin typeface="Arial Black" pitchFamily="34" charset="0"/>
              </a:rPr>
              <a:t>                                      АЛЬТЕРНАТИВ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51720" y="4155926"/>
            <a:ext cx="6912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rgbClr val="E74707"/>
                </a:solidFill>
                <a:latin typeface="Arial Black" pitchFamily="34" charset="0"/>
              </a:rPr>
              <a:t>Разработчики:</a:t>
            </a:r>
          </a:p>
          <a:p>
            <a:pPr algn="ctr"/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Команда «ТОП – ДОП 42»</a:t>
            </a:r>
          </a:p>
          <a:p>
            <a:pPr algn="ctr"/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МАОУ «Гимназии №42» г. Кемерово</a:t>
            </a:r>
          </a:p>
        </p:txBody>
      </p:sp>
    </p:spTree>
    <p:extLst>
      <p:ext uri="{BB962C8B-B14F-4D97-AF65-F5344CB8AC3E}">
        <p14:creationId xmlns:p14="http://schemas.microsoft.com/office/powerpoint/2010/main" val="1468996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34369"/>
            <a:ext cx="1623966" cy="655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496" y="0"/>
            <a:ext cx="1659008" cy="1094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86" y="3280422"/>
            <a:ext cx="1692799" cy="1790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 rot="19601471">
            <a:off x="1534664" y="1538977"/>
            <a:ext cx="533662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rgbClr val="E74707"/>
                </a:solidFill>
                <a:latin typeface="Arial Black" pitchFamily="34" charset="0"/>
                <a:cs typeface="Arial" panose="020B0604020202020204" pitchFamily="34" charset="0"/>
              </a:rPr>
              <a:t>ДОРОЖНАЯ КАРТА</a:t>
            </a:r>
          </a:p>
          <a:p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3923927" y="2656500"/>
            <a:ext cx="5139627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dirty="0"/>
              <a:t>Разработка концепции проведения стратегической сессии «Пойми меня» для родителей обучающихся, испытывающих затруднения при выборе вида деятельности  дополнительного образования </a:t>
            </a:r>
          </a:p>
          <a:p>
            <a:endParaRPr lang="ru-RU" sz="1050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dirty="0">
                <a:solidFill>
                  <a:srgbClr val="000066"/>
                </a:solidFill>
              </a:rPr>
              <a:t>Проведение стратегической сессии (деловая игра + индивидуальные консультации)</a:t>
            </a:r>
            <a:endParaRPr lang="ru-RU" b="1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1670" y="144455"/>
            <a:ext cx="1412023" cy="450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195060" y="942227"/>
            <a:ext cx="4500546" cy="1351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>
                <a:solidFill>
                  <a:srgbClr val="E74707"/>
                </a:solidFill>
                <a:latin typeface="Arial Black" pitchFamily="34" charset="0"/>
              </a:rPr>
              <a:t>3 этапа</a:t>
            </a:r>
          </a:p>
          <a:p>
            <a:pPr lvl="0">
              <a:lnSpc>
                <a:spcPct val="114000"/>
              </a:lnSpc>
              <a:buFont typeface="Arial" pitchFamily="34" charset="0"/>
              <a:buChar char="•"/>
            </a:pPr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Организационно-нормативный</a:t>
            </a:r>
          </a:p>
          <a:p>
            <a:pPr lvl="0">
              <a:lnSpc>
                <a:spcPct val="114000"/>
              </a:lnSpc>
              <a:buFont typeface="Arial" pitchFamily="34" charset="0"/>
              <a:buChar char="•"/>
            </a:pPr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u="sng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Реализация задач</a:t>
            </a:r>
            <a:r>
              <a:rPr lang="ru-RU" sz="2000" u="sng" dirty="0">
                <a:latin typeface="Arial Black" pitchFamily="34" charset="0"/>
                <a:cs typeface="Arial" pitchFamily="34" charset="0"/>
              </a:rPr>
              <a:t> </a:t>
            </a:r>
            <a:endParaRPr lang="ru-RU" u="sng" dirty="0">
              <a:latin typeface="Arial Black" pitchFamily="34" charset="0"/>
              <a:cs typeface="Arial" pitchFamily="34" charset="0"/>
            </a:endParaRPr>
          </a:p>
          <a:p>
            <a:pPr lvl="0">
              <a:lnSpc>
                <a:spcPct val="114000"/>
              </a:lnSpc>
              <a:buFont typeface="Arial" pitchFamily="34" charset="0"/>
              <a:buChar char="•"/>
            </a:pPr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Аналитический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747447" y="483518"/>
            <a:ext cx="3396551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>
                <a:solidFill>
                  <a:srgbClr val="FFFF00"/>
                </a:solidFill>
                <a:latin typeface="Arial Black" pitchFamily="34" charset="0"/>
              </a:rPr>
              <a:t>ЗАДАЧА: </a:t>
            </a:r>
          </a:p>
          <a:p>
            <a:pPr algn="r"/>
            <a:r>
              <a:rPr lang="ru-RU" sz="1600" b="1" dirty="0">
                <a:solidFill>
                  <a:srgbClr val="DD4D0D"/>
                </a:solidFill>
              </a:rPr>
              <a:t>организовать </a:t>
            </a:r>
          </a:p>
          <a:p>
            <a:pPr algn="r"/>
            <a:r>
              <a:rPr lang="ru-RU" sz="1600" b="1" dirty="0">
                <a:solidFill>
                  <a:srgbClr val="DD4D0D"/>
                </a:solidFill>
              </a:rPr>
              <a:t>психолого-педагогическое сопровождение родителей обучающихся при выборе родителями направлений деятельности в системе дополнительного образования</a:t>
            </a:r>
            <a:endParaRPr lang="ru-RU" sz="1600" dirty="0">
              <a:solidFill>
                <a:srgbClr val="DD4D0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411760" y="3723878"/>
            <a:ext cx="1296144" cy="12756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2" descr="http://qrcoder.ru/code/?http%3A%2F%2Fxn--42-6kclvec3aj7p.xn--p1ai%2Fsad%2Frezultat%2FDorozhnaya%2520karta%2520proekta.pdf&amp;2&amp;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27784" y="3939902"/>
            <a:ext cx="857250" cy="8572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922589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34369"/>
            <a:ext cx="1623966" cy="655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496" y="0"/>
            <a:ext cx="1659008" cy="1094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86" y="3280422"/>
            <a:ext cx="1692799" cy="1790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 rot="19601471">
            <a:off x="1534664" y="1538977"/>
            <a:ext cx="533662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rgbClr val="E74707"/>
                </a:solidFill>
                <a:latin typeface="Arial Black" pitchFamily="34" charset="0"/>
                <a:cs typeface="Arial" panose="020B0604020202020204" pitchFamily="34" charset="0"/>
              </a:rPr>
              <a:t>ДОРОЖНАЯ КАРТА</a:t>
            </a:r>
          </a:p>
          <a:p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3707903" y="2547565"/>
            <a:ext cx="5471471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600" dirty="0"/>
              <a:t>Организация и проведение диагностики профессиональных дефицитов педагогов дополнительного образования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500" dirty="0">
              <a:solidFill>
                <a:srgbClr val="000066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>
                <a:solidFill>
                  <a:srgbClr val="000066"/>
                </a:solidFill>
              </a:rPr>
              <a:t>Разработка программы стажерской площадки (на основе выделенных профессиональных дефицитов) для педагогов дополнительного образования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600" dirty="0">
              <a:solidFill>
                <a:srgbClr val="000066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/>
              <a:t>Реализация программы стажерской площадки для педагогов дополнительного образования (совместно с МБОУ ДПО «НМЦ» г. Кемерово»)</a:t>
            </a:r>
            <a:endParaRPr lang="ru-RU" sz="1700" b="1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1670" y="144455"/>
            <a:ext cx="1412023" cy="450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195060" y="942227"/>
            <a:ext cx="4500546" cy="1351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>
                <a:solidFill>
                  <a:srgbClr val="E74707"/>
                </a:solidFill>
                <a:latin typeface="Arial Black" pitchFamily="34" charset="0"/>
              </a:rPr>
              <a:t>3 этапа</a:t>
            </a:r>
          </a:p>
          <a:p>
            <a:pPr lvl="0">
              <a:lnSpc>
                <a:spcPct val="114000"/>
              </a:lnSpc>
              <a:buFont typeface="Arial" pitchFamily="34" charset="0"/>
              <a:buChar char="•"/>
            </a:pPr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Организационно-нормативный</a:t>
            </a:r>
          </a:p>
          <a:p>
            <a:pPr lvl="0">
              <a:lnSpc>
                <a:spcPct val="114000"/>
              </a:lnSpc>
              <a:buFont typeface="Arial" pitchFamily="34" charset="0"/>
              <a:buChar char="•"/>
            </a:pPr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u="sng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Реализация задач</a:t>
            </a:r>
            <a:r>
              <a:rPr lang="ru-RU" sz="2000" u="sng" dirty="0">
                <a:latin typeface="Arial Black" pitchFamily="34" charset="0"/>
                <a:cs typeface="Arial" pitchFamily="34" charset="0"/>
              </a:rPr>
              <a:t> </a:t>
            </a:r>
          </a:p>
          <a:p>
            <a:pPr lvl="0">
              <a:lnSpc>
                <a:spcPct val="114000"/>
              </a:lnSpc>
              <a:buFont typeface="Arial" pitchFamily="34" charset="0"/>
              <a:buChar char="•"/>
            </a:pPr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Аналитический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747447" y="594852"/>
            <a:ext cx="3396551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>
                <a:solidFill>
                  <a:srgbClr val="FFFF00"/>
                </a:solidFill>
                <a:latin typeface="Arial Black" pitchFamily="34" charset="0"/>
              </a:rPr>
              <a:t>ЗАДАЧА: </a:t>
            </a:r>
          </a:p>
          <a:p>
            <a:pPr algn="r"/>
            <a:r>
              <a:rPr lang="ru-RU" sz="1600" b="1" dirty="0">
                <a:solidFill>
                  <a:srgbClr val="DE4B10"/>
                </a:solidFill>
              </a:rPr>
              <a:t>развить профессиональные компетенции педагогов дополнительного образования необходимые для реализации индивидуальных образовательных маршрутов</a:t>
            </a:r>
            <a:endParaRPr lang="ru-RU" sz="1600" dirty="0">
              <a:solidFill>
                <a:srgbClr val="DE4B1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285984" y="3643320"/>
            <a:ext cx="1296144" cy="12756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2" descr="http://qrcoder.ru/code/?http%3A%2F%2Fxn--42-6kclvec3aj7p.xn--p1ai%2Fsad%2Frezultat%2FDorozhnaya%2520karta%2520proekta.pdf&amp;2&amp;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02008" y="3859344"/>
            <a:ext cx="857250" cy="8572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922589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234368"/>
            <a:ext cx="1728193" cy="69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213" y="309675"/>
            <a:ext cx="1875032" cy="1236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86" y="3280422"/>
            <a:ext cx="1692799" cy="1790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 rot="19601471">
            <a:off x="1703162" y="1496650"/>
            <a:ext cx="59731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rgbClr val="E74707"/>
                </a:solidFill>
                <a:latin typeface="Arial Black" pitchFamily="34" charset="0"/>
                <a:cs typeface="Arial" panose="020B0604020202020204" pitchFamily="34" charset="0"/>
              </a:rPr>
              <a:t>БЮДЖЕТ ПРОЕКТА:</a:t>
            </a:r>
          </a:p>
          <a:p>
            <a:endParaRPr lang="ru-RU" dirty="0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585218">
            <a:off x="2083094" y="3180912"/>
            <a:ext cx="340519" cy="466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72066" y="1714494"/>
            <a:ext cx="37444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>
                <a:solidFill>
                  <a:srgbClr val="FF0000"/>
                </a:solidFill>
                <a:latin typeface="Arial Black" pitchFamily="34" charset="0"/>
              </a:rPr>
              <a:t>Статья расходов </a:t>
            </a:r>
          </a:p>
          <a:p>
            <a:pPr lvl="0"/>
            <a:r>
              <a:rPr lang="ru-RU" dirty="0">
                <a:solidFill>
                  <a:srgbClr val="FF0000"/>
                </a:solidFill>
                <a:latin typeface="Arial Black" pitchFamily="34" charset="0"/>
              </a:rPr>
              <a:t>«ОПЛАТА ТРУДА»</a:t>
            </a:r>
          </a:p>
          <a:p>
            <a:pPr lvl="0"/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421 720,00</a:t>
            </a:r>
          </a:p>
          <a:p>
            <a:pPr lvl="0"/>
            <a:r>
              <a:rPr lang="ru-RU" b="1" dirty="0"/>
              <a:t>из них 140 000,00 на уплату налогов</a:t>
            </a:r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440693" y="3425235"/>
            <a:ext cx="488286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>
                <a:solidFill>
                  <a:srgbClr val="DE4B10"/>
                </a:solidFill>
                <a:latin typeface="Arial Black" pitchFamily="34" charset="0"/>
              </a:rPr>
              <a:t>Статья расходов </a:t>
            </a:r>
          </a:p>
          <a:p>
            <a:pPr lvl="0"/>
            <a:r>
              <a:rPr lang="ru-RU" dirty="0">
                <a:solidFill>
                  <a:srgbClr val="DE4B10"/>
                </a:solidFill>
                <a:latin typeface="Arial Black" pitchFamily="34" charset="0"/>
              </a:rPr>
              <a:t>«Выплаты физическим  лицам»</a:t>
            </a:r>
          </a:p>
          <a:p>
            <a:pPr lvl="0"/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7 200, 00</a:t>
            </a:r>
            <a:endParaRPr lang="ru-RU" sz="2400" b="1" dirty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  <a:p>
            <a:r>
              <a:rPr lang="ru-RU" sz="1400" dirty="0">
                <a:solidFill>
                  <a:schemeClr val="bg1"/>
                </a:solidFill>
              </a:rPr>
              <a:t>Стоимость 8-16 часовых курсов повышения квалификации в МБОУ ДПО «НМЦ» г. Кемерово за 16 педагогов</a:t>
            </a:r>
            <a:endParaRPr lang="ru-RU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1670" y="144455"/>
            <a:ext cx="1412023" cy="450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Прямоугольник 30"/>
          <p:cNvSpPr/>
          <p:nvPr/>
        </p:nvSpPr>
        <p:spPr>
          <a:xfrm>
            <a:off x="7524328" y="460666"/>
            <a:ext cx="1301127" cy="12469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2" name="Picture 2" descr="http://qrcoder.ru/code/?http%3A%2F%2Fxn--42-6kclvec3aj7p.xn--p1ai%2Fsad%2Frezultat%2FByudzhet%2520proekta.pdf&amp;2&amp;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740352" y="627534"/>
            <a:ext cx="857250" cy="857251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482218" y="1085678"/>
            <a:ext cx="35422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ИТОГО:  </a:t>
            </a:r>
            <a:r>
              <a:rPr lang="ru-RU" b="1" dirty="0">
                <a:solidFill>
                  <a:srgbClr val="C00000"/>
                </a:solidFill>
                <a:latin typeface="Arial Black" pitchFamily="34" charset="0"/>
              </a:rPr>
              <a:t>2 177 708,00 </a:t>
            </a:r>
            <a:r>
              <a:rPr lang="ru-RU" b="1" dirty="0"/>
              <a:t>=</a:t>
            </a:r>
          </a:p>
          <a:p>
            <a:r>
              <a:rPr lang="ru-RU" b="1" dirty="0">
                <a:solidFill>
                  <a:srgbClr val="0070C0"/>
                </a:solidFill>
              </a:rPr>
              <a:t>1 929 308,00  </a:t>
            </a:r>
            <a:r>
              <a:rPr lang="ru-RU" dirty="0"/>
              <a:t>(Средства гранта) </a:t>
            </a:r>
          </a:p>
          <a:p>
            <a:r>
              <a:rPr lang="ru-RU" b="1" dirty="0">
                <a:solidFill>
                  <a:srgbClr val="007E39"/>
                </a:solidFill>
              </a:rPr>
              <a:t>+ 248 400, 00 </a:t>
            </a:r>
            <a:r>
              <a:rPr lang="ru-RU" dirty="0"/>
              <a:t>(Собственные средства образовательной организации)</a:t>
            </a:r>
          </a:p>
        </p:txBody>
      </p:sp>
    </p:spTree>
    <p:extLst>
      <p:ext uri="{BB962C8B-B14F-4D97-AF65-F5344CB8AC3E}">
        <p14:creationId xmlns:p14="http://schemas.microsoft.com/office/powerpoint/2010/main" val="42631521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234368"/>
            <a:ext cx="1728193" cy="69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213" y="309675"/>
            <a:ext cx="1875032" cy="1236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86" y="3280422"/>
            <a:ext cx="1692799" cy="1790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 rot="19601471">
            <a:off x="1632919" y="1533909"/>
            <a:ext cx="59731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rgbClr val="E74707"/>
                </a:solidFill>
                <a:latin typeface="Arial Black" pitchFamily="34" charset="0"/>
                <a:cs typeface="Arial" panose="020B0604020202020204" pitchFamily="34" charset="0"/>
              </a:rPr>
              <a:t>БЮДЖЕТ ПРОЕКТА:</a:t>
            </a:r>
          </a:p>
          <a:p>
            <a:endParaRPr lang="ru-RU" dirty="0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585218">
            <a:off x="2083094" y="3180912"/>
            <a:ext cx="340519" cy="466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25160" y="1306887"/>
            <a:ext cx="34563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400" dirty="0">
                <a:solidFill>
                  <a:srgbClr val="FF0000"/>
                </a:solidFill>
                <a:latin typeface="Arial Black" pitchFamily="34" charset="0"/>
              </a:rPr>
              <a:t>Статья расходов </a:t>
            </a:r>
          </a:p>
          <a:p>
            <a:pPr lvl="0"/>
            <a:r>
              <a:rPr lang="ru-RU" dirty="0">
                <a:solidFill>
                  <a:srgbClr val="FF0000"/>
                </a:solidFill>
                <a:latin typeface="Arial Black" pitchFamily="34" charset="0"/>
              </a:rPr>
              <a:t>«ОФИСНЫЕ РАСХОДЫ»</a:t>
            </a:r>
          </a:p>
          <a:p>
            <a:pPr lvl="0"/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48 400,00</a:t>
            </a:r>
          </a:p>
          <a:p>
            <a:pPr lvl="0"/>
            <a:r>
              <a:rPr lang="ru-RU" sz="1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Софинансирование</a:t>
            </a:r>
            <a:endParaRPr lang="ru-RU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1670" y="144455"/>
            <a:ext cx="1412023" cy="450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" name="Группа 11"/>
          <p:cNvGrpSpPr/>
          <p:nvPr/>
        </p:nvGrpSpPr>
        <p:grpSpPr>
          <a:xfrm>
            <a:off x="6819516" y="-3841"/>
            <a:ext cx="2327175" cy="2295525"/>
            <a:chOff x="0" y="0"/>
            <a:chExt cx="2777530" cy="2895260"/>
          </a:xfrm>
        </p:grpSpPr>
        <p:sp>
          <p:nvSpPr>
            <p:cNvPr id="13" name="TextBox 10"/>
            <p:cNvSpPr txBox="1"/>
            <p:nvPr/>
          </p:nvSpPr>
          <p:spPr>
            <a:xfrm rot="20006950">
              <a:off x="786809" y="1435395"/>
              <a:ext cx="1062355" cy="145986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ru-RU" sz="8000" kern="1200">
                  <a:solidFill>
                    <a:srgbClr val="77933C"/>
                  </a:solidFill>
                  <a:effectLst/>
                  <a:latin typeface="Arial Black"/>
                  <a:ea typeface="Times New Roman"/>
                  <a:cs typeface="Times New Roman"/>
                </a:rPr>
                <a:t>П</a:t>
              </a:r>
              <a:endParaRPr lang="ru-RU" sz="1200">
                <a:effectLst/>
                <a:latin typeface="Times New Roman"/>
                <a:ea typeface="Times New Roman"/>
              </a:endParaRPr>
            </a:p>
          </p:txBody>
        </p:sp>
        <p:grpSp>
          <p:nvGrpSpPr>
            <p:cNvPr id="14" name="Группа 13"/>
            <p:cNvGrpSpPr/>
            <p:nvPr/>
          </p:nvGrpSpPr>
          <p:grpSpPr>
            <a:xfrm>
              <a:off x="0" y="0"/>
              <a:ext cx="2777530" cy="2582503"/>
              <a:chOff x="-197592" y="280435"/>
              <a:chExt cx="2777530" cy="2582503"/>
            </a:xfrm>
          </p:grpSpPr>
          <p:sp>
            <p:nvSpPr>
              <p:cNvPr id="15" name="TextBox 10"/>
              <p:cNvSpPr txBox="1"/>
              <p:nvPr/>
            </p:nvSpPr>
            <p:spPr>
              <a:xfrm rot="20006950">
                <a:off x="920323" y="851146"/>
                <a:ext cx="1079760" cy="142573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>
                    <a:solidFill>
                      <a:srgbClr val="604A7B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П</a:t>
                </a:r>
                <a:endParaRPr lang="ru-RU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16" name="TextBox 9"/>
              <p:cNvSpPr txBox="1"/>
              <p:nvPr/>
            </p:nvSpPr>
            <p:spPr>
              <a:xfrm>
                <a:off x="320727" y="994455"/>
                <a:ext cx="1033495" cy="1535919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 dirty="0">
                    <a:solidFill>
                      <a:srgbClr val="FFC000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О</a:t>
                </a:r>
                <a:endParaRPr lang="ru-RU" sz="1200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17" name="TextBox 4"/>
              <p:cNvSpPr txBox="1"/>
              <p:nvPr/>
            </p:nvSpPr>
            <p:spPr>
              <a:xfrm rot="19873628">
                <a:off x="-111164" y="1341890"/>
                <a:ext cx="929550" cy="152104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 dirty="0">
                    <a:solidFill>
                      <a:srgbClr val="FF0000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Т</a:t>
                </a:r>
                <a:endParaRPr lang="ru-RU" sz="1200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19" name="TextBox 4"/>
              <p:cNvSpPr txBox="1"/>
              <p:nvPr/>
            </p:nvSpPr>
            <p:spPr>
              <a:xfrm rot="19873628">
                <a:off x="-197592" y="280435"/>
                <a:ext cx="1050644" cy="147209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 dirty="0">
                    <a:solidFill>
                      <a:srgbClr val="558ED5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Д</a:t>
                </a:r>
                <a:endParaRPr lang="ru-RU" sz="1200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2" name="TextBox 4"/>
              <p:cNvSpPr txBox="1"/>
              <p:nvPr/>
            </p:nvSpPr>
            <p:spPr>
              <a:xfrm rot="19873628">
                <a:off x="1509290" y="1756595"/>
                <a:ext cx="1070648" cy="91894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2800" kern="1200">
                    <a:solidFill>
                      <a:srgbClr val="558ED5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42</a:t>
                </a:r>
                <a:endParaRPr lang="ru-RU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3" name="TextBox 4"/>
              <p:cNvSpPr txBox="1"/>
              <p:nvPr/>
            </p:nvSpPr>
            <p:spPr>
              <a:xfrm rot="19873628">
                <a:off x="967411" y="568116"/>
                <a:ext cx="1070648" cy="91894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2800" kern="1200" dirty="0">
                    <a:solidFill>
                      <a:schemeClr val="bg1">
                        <a:lumMod val="95000"/>
                      </a:schemeClr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42</a:t>
                </a:r>
                <a:endParaRPr lang="ru-RU" sz="1200" dirty="0">
                  <a:solidFill>
                    <a:schemeClr val="bg1">
                      <a:lumMod val="95000"/>
                    </a:schemeClr>
                  </a:solidFill>
                  <a:effectLst/>
                  <a:latin typeface="Times New Roman"/>
                  <a:ea typeface="Times New Roman"/>
                </a:endParaRPr>
              </a:p>
            </p:txBody>
          </p:sp>
        </p:grpSp>
      </p:grpSp>
      <p:sp>
        <p:nvSpPr>
          <p:cNvPr id="25" name="TextBox 24"/>
          <p:cNvSpPr txBox="1"/>
          <p:nvPr/>
        </p:nvSpPr>
        <p:spPr>
          <a:xfrm>
            <a:off x="3407681" y="3003798"/>
            <a:ext cx="566431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400" dirty="0">
                <a:solidFill>
                  <a:srgbClr val="DE4B10"/>
                </a:solidFill>
                <a:latin typeface="Arial Black" pitchFamily="34" charset="0"/>
              </a:rPr>
              <a:t>Статья расходов </a:t>
            </a:r>
          </a:p>
          <a:p>
            <a:pPr lvl="0"/>
            <a:r>
              <a:rPr lang="ru-RU" dirty="0">
                <a:solidFill>
                  <a:srgbClr val="DE4B10"/>
                </a:solidFill>
                <a:latin typeface="Arial Black" pitchFamily="34" charset="0"/>
              </a:rPr>
              <a:t>«ИЗДАТЕЛЬСКИЕ РАСХОДЫ»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000" dirty="0"/>
              <a:t>Печать (издательство) полиграфической информационной продукции – </a:t>
            </a:r>
            <a:r>
              <a:rPr lang="ru-RU" sz="2000" b="1" dirty="0">
                <a:solidFill>
                  <a:schemeClr val="bg2">
                    <a:lumMod val="50000"/>
                  </a:schemeClr>
                </a:solidFill>
              </a:rPr>
              <a:t>110 000,00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000" dirty="0" err="1"/>
              <a:t>Брендирование</a:t>
            </a:r>
            <a:r>
              <a:rPr lang="ru-RU" sz="2000" dirty="0"/>
              <a:t> мобильного делового пространства «КОВЁР» – </a:t>
            </a:r>
            <a:r>
              <a:rPr lang="ru-RU" sz="2000" b="1" dirty="0">
                <a:solidFill>
                  <a:schemeClr val="bg2">
                    <a:lumMod val="50000"/>
                  </a:schemeClr>
                </a:solidFill>
              </a:rPr>
              <a:t>42 000,00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5724128" y="1546278"/>
            <a:ext cx="1301127" cy="12469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1" name="Picture 2" descr="http://qrcoder.ru/code/?http%3A%2F%2Fxn--42-6kclvec3aj7p.xn--p1ai%2Fsad%2Frezultat%2FByudzhet%2520proekta.pdf&amp;2&amp;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40152" y="1713146"/>
            <a:ext cx="857250" cy="8572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491776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234368"/>
            <a:ext cx="1728193" cy="69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213" y="309675"/>
            <a:ext cx="1875032" cy="1236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86" y="3280422"/>
            <a:ext cx="1692799" cy="1790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 rot="19601471">
            <a:off x="1572323" y="1514250"/>
            <a:ext cx="59731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rgbClr val="E74707"/>
                </a:solidFill>
                <a:latin typeface="Arial Black" pitchFamily="34" charset="0"/>
                <a:cs typeface="Arial" panose="020B0604020202020204" pitchFamily="34" charset="0"/>
              </a:rPr>
              <a:t>БЮДЖЕТ ПРОЕКТА:</a:t>
            </a:r>
          </a:p>
          <a:p>
            <a:endParaRPr lang="ru-RU" dirty="0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585218">
            <a:off x="2083094" y="3180912"/>
            <a:ext cx="340519" cy="466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1670" y="144455"/>
            <a:ext cx="1412023" cy="450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" name="Группа 11"/>
          <p:cNvGrpSpPr/>
          <p:nvPr/>
        </p:nvGrpSpPr>
        <p:grpSpPr>
          <a:xfrm>
            <a:off x="6862041" y="-67484"/>
            <a:ext cx="2284650" cy="2129839"/>
            <a:chOff x="-17390" y="-93599"/>
            <a:chExt cx="2794920" cy="3132338"/>
          </a:xfrm>
        </p:grpSpPr>
        <p:sp>
          <p:nvSpPr>
            <p:cNvPr id="13" name="TextBox 10"/>
            <p:cNvSpPr txBox="1"/>
            <p:nvPr/>
          </p:nvSpPr>
          <p:spPr>
            <a:xfrm rot="20006950">
              <a:off x="894575" y="1578874"/>
              <a:ext cx="1062355" cy="145986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ru-RU" sz="8000" kern="1200" dirty="0">
                  <a:solidFill>
                    <a:srgbClr val="77933C"/>
                  </a:solidFill>
                  <a:effectLst/>
                  <a:latin typeface="Arial Black"/>
                  <a:ea typeface="Times New Roman"/>
                  <a:cs typeface="Times New Roman"/>
                </a:rPr>
                <a:t>П</a:t>
              </a:r>
              <a:endParaRPr lang="ru-RU" sz="1200" dirty="0">
                <a:effectLst/>
                <a:latin typeface="Times New Roman"/>
                <a:ea typeface="Times New Roman"/>
              </a:endParaRPr>
            </a:p>
          </p:txBody>
        </p:sp>
        <p:grpSp>
          <p:nvGrpSpPr>
            <p:cNvPr id="14" name="Группа 13"/>
            <p:cNvGrpSpPr/>
            <p:nvPr/>
          </p:nvGrpSpPr>
          <p:grpSpPr>
            <a:xfrm>
              <a:off x="-17390" y="-93599"/>
              <a:ext cx="2794920" cy="2789756"/>
              <a:chOff x="-214982" y="186836"/>
              <a:chExt cx="2794920" cy="2789756"/>
            </a:xfrm>
          </p:grpSpPr>
          <p:sp>
            <p:nvSpPr>
              <p:cNvPr id="15" name="TextBox 10"/>
              <p:cNvSpPr txBox="1"/>
              <p:nvPr/>
            </p:nvSpPr>
            <p:spPr>
              <a:xfrm rot="20006950">
                <a:off x="920323" y="851146"/>
                <a:ext cx="1079760" cy="142573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>
                    <a:solidFill>
                      <a:srgbClr val="604A7B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П</a:t>
                </a:r>
                <a:endParaRPr lang="ru-RU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16" name="TextBox 9"/>
              <p:cNvSpPr txBox="1"/>
              <p:nvPr/>
            </p:nvSpPr>
            <p:spPr>
              <a:xfrm>
                <a:off x="426709" y="1104079"/>
                <a:ext cx="1033495" cy="1535919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 dirty="0">
                    <a:solidFill>
                      <a:srgbClr val="FFC000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О</a:t>
                </a:r>
                <a:endParaRPr lang="ru-RU" sz="1200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17" name="TextBox 4"/>
              <p:cNvSpPr txBox="1"/>
              <p:nvPr/>
            </p:nvSpPr>
            <p:spPr>
              <a:xfrm rot="19873628">
                <a:off x="-154436" y="1455544"/>
                <a:ext cx="929551" cy="152104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 dirty="0">
                    <a:solidFill>
                      <a:srgbClr val="FF0000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Т</a:t>
                </a:r>
                <a:endParaRPr lang="ru-RU" sz="1200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19" name="TextBox 4"/>
              <p:cNvSpPr txBox="1"/>
              <p:nvPr/>
            </p:nvSpPr>
            <p:spPr>
              <a:xfrm rot="19873628">
                <a:off x="-214982" y="186836"/>
                <a:ext cx="1050643" cy="1472097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 dirty="0">
                    <a:solidFill>
                      <a:srgbClr val="558ED5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Д</a:t>
                </a:r>
                <a:endParaRPr lang="ru-RU" sz="1200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2" name="TextBox 4"/>
              <p:cNvSpPr txBox="1"/>
              <p:nvPr/>
            </p:nvSpPr>
            <p:spPr>
              <a:xfrm rot="19873628">
                <a:off x="1509290" y="1756595"/>
                <a:ext cx="1070648" cy="91894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2800" kern="1200">
                    <a:solidFill>
                      <a:srgbClr val="558ED5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42</a:t>
                </a:r>
                <a:endParaRPr lang="ru-RU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3" name="TextBox 4"/>
              <p:cNvSpPr txBox="1"/>
              <p:nvPr/>
            </p:nvSpPr>
            <p:spPr>
              <a:xfrm rot="19873628">
                <a:off x="967411" y="568116"/>
                <a:ext cx="1070648" cy="91894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2800" kern="1200" dirty="0">
                    <a:solidFill>
                      <a:schemeClr val="bg1">
                        <a:lumMod val="95000"/>
                      </a:schemeClr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42</a:t>
                </a:r>
                <a:endParaRPr lang="ru-RU" sz="1200" dirty="0">
                  <a:solidFill>
                    <a:schemeClr val="bg1">
                      <a:lumMod val="95000"/>
                    </a:schemeClr>
                  </a:solidFill>
                  <a:effectLst/>
                  <a:latin typeface="Times New Roman"/>
                  <a:ea typeface="Times New Roman"/>
                </a:endParaRPr>
              </a:p>
            </p:txBody>
          </p:sp>
        </p:grpSp>
      </p:grpSp>
      <p:sp>
        <p:nvSpPr>
          <p:cNvPr id="24" name="TextBox 23"/>
          <p:cNvSpPr txBox="1"/>
          <p:nvPr/>
        </p:nvSpPr>
        <p:spPr>
          <a:xfrm>
            <a:off x="664407" y="1026730"/>
            <a:ext cx="343638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400" dirty="0">
                <a:solidFill>
                  <a:srgbClr val="FF0000"/>
                </a:solidFill>
                <a:latin typeface="Arial Black" pitchFamily="34" charset="0"/>
              </a:rPr>
              <a:t>Статья расходов </a:t>
            </a:r>
          </a:p>
          <a:p>
            <a:pPr lvl="0"/>
            <a:r>
              <a:rPr lang="ru-RU" dirty="0">
                <a:solidFill>
                  <a:srgbClr val="FF0000"/>
                </a:solidFill>
                <a:latin typeface="Arial Black" pitchFamily="34" charset="0"/>
              </a:rPr>
              <a:t>«РАСХОДЫ НА ПРОВЕДЕНИЕ МЕРОПРИЯТИЙ»</a:t>
            </a:r>
          </a:p>
          <a:p>
            <a:pPr lvl="0"/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1 548 388,00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62609" y="2534835"/>
            <a:ext cx="5351778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000" b="1" dirty="0"/>
              <a:t>Интерактивный пакет диагностических программ </a:t>
            </a:r>
            <a:r>
              <a:rPr lang="ru-RU" sz="2000" b="1" dirty="0">
                <a:solidFill>
                  <a:schemeClr val="bg2">
                    <a:lumMod val="50000"/>
                  </a:schemeClr>
                </a:solidFill>
              </a:rPr>
              <a:t>– 70 000,00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b="1" dirty="0">
                <a:solidFill>
                  <a:srgbClr val="DE4B10"/>
                </a:solidFill>
              </a:rPr>
              <a:t>Расходный материал  (</a:t>
            </a:r>
            <a:r>
              <a:rPr lang="ru-RU" sz="2000" b="1" dirty="0" err="1">
                <a:solidFill>
                  <a:srgbClr val="DE4B10"/>
                </a:solidFill>
              </a:rPr>
              <a:t>софинансирование</a:t>
            </a:r>
            <a:r>
              <a:rPr lang="ru-RU" sz="2000" b="1" dirty="0">
                <a:solidFill>
                  <a:srgbClr val="DE4B10"/>
                </a:solidFill>
              </a:rPr>
              <a:t>) - 32 000,00</a:t>
            </a:r>
          </a:p>
          <a:p>
            <a:endParaRPr lang="ru-RU" sz="1100" b="1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/>
              <a:t>Закупка материальных запасов и основных средств </a:t>
            </a:r>
            <a:r>
              <a:rPr lang="ru-RU" sz="2000" b="1" dirty="0"/>
              <a:t> на  мобильное деловое пространство  «Ковёр» -  </a:t>
            </a:r>
            <a:r>
              <a:rPr lang="ru-RU" sz="2000" b="1" dirty="0">
                <a:solidFill>
                  <a:schemeClr val="bg2">
                    <a:lumMod val="50000"/>
                  </a:schemeClr>
                </a:solidFill>
              </a:rPr>
              <a:t>1 446 388,00</a:t>
            </a:r>
          </a:p>
          <a:p>
            <a:endParaRPr lang="ru-RU" sz="20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199159" y="3736083"/>
            <a:ext cx="1301127" cy="12469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Picture 2" descr="http://qrcoder.ru/code/?http%3A%2F%2Fxn--42-6kclvec3aj7p.xn--p1ai%2Fsad%2Frezultat%2FByudzhet%2520proekta.pdf&amp;2&amp;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415183" y="3952107"/>
            <a:ext cx="857250" cy="8572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625082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A48F980-AF56-08BD-C7FD-1B73F5DD55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24" y="0"/>
            <a:ext cx="9119401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234369"/>
            <a:ext cx="1584177" cy="638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213" y="309675"/>
            <a:ext cx="1875032" cy="1236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86" y="3280422"/>
            <a:ext cx="1692799" cy="1790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2" name="Группа 21"/>
          <p:cNvGrpSpPr/>
          <p:nvPr/>
        </p:nvGrpSpPr>
        <p:grpSpPr>
          <a:xfrm>
            <a:off x="6804248" y="-20540"/>
            <a:ext cx="2399183" cy="2460519"/>
            <a:chOff x="0" y="0"/>
            <a:chExt cx="2777530" cy="2895260"/>
          </a:xfrm>
        </p:grpSpPr>
        <p:sp>
          <p:nvSpPr>
            <p:cNvPr id="23" name="TextBox 10"/>
            <p:cNvSpPr txBox="1"/>
            <p:nvPr/>
          </p:nvSpPr>
          <p:spPr>
            <a:xfrm rot="20006950">
              <a:off x="786809" y="1435395"/>
              <a:ext cx="1062355" cy="145986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ru-RU" sz="8000" kern="1200">
                  <a:solidFill>
                    <a:srgbClr val="77933C"/>
                  </a:solidFill>
                  <a:effectLst/>
                  <a:latin typeface="Arial Black"/>
                  <a:ea typeface="Times New Roman"/>
                  <a:cs typeface="Times New Roman"/>
                </a:rPr>
                <a:t>П</a:t>
              </a:r>
              <a:endParaRPr lang="ru-RU" sz="1200">
                <a:effectLst/>
                <a:latin typeface="Times New Roman"/>
                <a:ea typeface="Times New Roman"/>
              </a:endParaRPr>
            </a:p>
          </p:txBody>
        </p:sp>
        <p:grpSp>
          <p:nvGrpSpPr>
            <p:cNvPr id="24" name="Группа 23"/>
            <p:cNvGrpSpPr/>
            <p:nvPr/>
          </p:nvGrpSpPr>
          <p:grpSpPr>
            <a:xfrm>
              <a:off x="0" y="0"/>
              <a:ext cx="2777530" cy="2582503"/>
              <a:chOff x="-197592" y="280435"/>
              <a:chExt cx="2777530" cy="2582503"/>
            </a:xfrm>
          </p:grpSpPr>
          <p:sp>
            <p:nvSpPr>
              <p:cNvPr id="25" name="TextBox 10"/>
              <p:cNvSpPr txBox="1"/>
              <p:nvPr/>
            </p:nvSpPr>
            <p:spPr>
              <a:xfrm rot="20006950">
                <a:off x="920323" y="851146"/>
                <a:ext cx="1079760" cy="142573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>
                    <a:solidFill>
                      <a:srgbClr val="604A7B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П</a:t>
                </a:r>
                <a:endParaRPr lang="ru-RU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6" name="TextBox 9"/>
              <p:cNvSpPr txBox="1"/>
              <p:nvPr/>
            </p:nvSpPr>
            <p:spPr>
              <a:xfrm>
                <a:off x="320727" y="994455"/>
                <a:ext cx="1033495" cy="1535919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 dirty="0">
                    <a:solidFill>
                      <a:srgbClr val="FFC000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О</a:t>
                </a:r>
                <a:endParaRPr lang="ru-RU" sz="1200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7" name="TextBox 4"/>
              <p:cNvSpPr txBox="1"/>
              <p:nvPr/>
            </p:nvSpPr>
            <p:spPr>
              <a:xfrm rot="19873628">
                <a:off x="-111164" y="1341890"/>
                <a:ext cx="929550" cy="152104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 dirty="0">
                    <a:solidFill>
                      <a:srgbClr val="FF0000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Т</a:t>
                </a:r>
                <a:endParaRPr lang="ru-RU" sz="1200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8" name="TextBox 4"/>
              <p:cNvSpPr txBox="1"/>
              <p:nvPr/>
            </p:nvSpPr>
            <p:spPr>
              <a:xfrm rot="19873628">
                <a:off x="-197592" y="280435"/>
                <a:ext cx="1050644" cy="147209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 dirty="0">
                    <a:solidFill>
                      <a:srgbClr val="558ED5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Д</a:t>
                </a:r>
                <a:endParaRPr lang="ru-RU" sz="1200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9" name="TextBox 4"/>
              <p:cNvSpPr txBox="1"/>
              <p:nvPr/>
            </p:nvSpPr>
            <p:spPr>
              <a:xfrm rot="19873628">
                <a:off x="1509290" y="1756595"/>
                <a:ext cx="1070648" cy="91894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2800" kern="1200">
                    <a:solidFill>
                      <a:srgbClr val="558ED5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42</a:t>
                </a:r>
                <a:endParaRPr lang="ru-RU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30" name="TextBox 4"/>
              <p:cNvSpPr txBox="1"/>
              <p:nvPr/>
            </p:nvSpPr>
            <p:spPr>
              <a:xfrm rot="19873628">
                <a:off x="967411" y="568116"/>
                <a:ext cx="1070648" cy="91894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2800" kern="1200" dirty="0">
                    <a:solidFill>
                      <a:schemeClr val="bg1">
                        <a:lumMod val="95000"/>
                      </a:schemeClr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42</a:t>
                </a:r>
                <a:endParaRPr lang="ru-RU" sz="1200" dirty="0">
                  <a:solidFill>
                    <a:schemeClr val="bg1">
                      <a:lumMod val="95000"/>
                    </a:schemeClr>
                  </a:solidFill>
                  <a:effectLst/>
                  <a:latin typeface="Times New Roman"/>
                  <a:ea typeface="Times New Roman"/>
                </a:endParaRPr>
              </a:p>
            </p:txBody>
          </p:sp>
        </p:grpSp>
      </p:grpSp>
      <p:sp>
        <p:nvSpPr>
          <p:cNvPr id="7" name="TextBox 6"/>
          <p:cNvSpPr txBox="1"/>
          <p:nvPr/>
        </p:nvSpPr>
        <p:spPr>
          <a:xfrm rot="19601471">
            <a:off x="2247179" y="1193558"/>
            <a:ext cx="576113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rgbClr val="E74707"/>
                </a:solidFill>
                <a:latin typeface="Arial Black" pitchFamily="34" charset="0"/>
                <a:cs typeface="Arial" panose="020B0604020202020204" pitchFamily="34" charset="0"/>
              </a:rPr>
              <a:t>РИСКИ ПРОЕКТА: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08205" y="1105978"/>
            <a:ext cx="374441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>
                <a:solidFill>
                  <a:srgbClr val="FF0000"/>
                </a:solidFill>
                <a:latin typeface="Arial Black" pitchFamily="34" charset="0"/>
              </a:rPr>
              <a:t>ВНЕШНИЕ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/>
              <a:t>Повышение стоимости оборудования, необходимого для  реализации проекта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/>
              <a:t>Пандемия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/>
              <a:t>Стихийные бедствия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/>
              <a:t>Чрезвычайные ситуации</a:t>
            </a:r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  <a:p>
            <a:pPr lvl="0"/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20426" y="2412254"/>
            <a:ext cx="510375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ru-RU" dirty="0">
                <a:solidFill>
                  <a:srgbClr val="FF0000"/>
                </a:solidFill>
                <a:latin typeface="Arial Black" pitchFamily="34" charset="0"/>
              </a:rPr>
              <a:t>ВНУТРЕННИЕ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/>
              <a:t>Отсутствие работников (увольнение, длительный больничный, декретный отпуск)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/>
              <a:t>Низкая мотивация исполнителей проекта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/>
              <a:t>Малое количество детей, поступающих в подразделение дополнительного образования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/>
              <a:t>Малое количество родителей, участвующих в проекте </a:t>
            </a:r>
          </a:p>
        </p:txBody>
      </p:sp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1670" y="144455"/>
            <a:ext cx="1412023" cy="450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Прямоугольник 18"/>
          <p:cNvSpPr/>
          <p:nvPr/>
        </p:nvSpPr>
        <p:spPr>
          <a:xfrm>
            <a:off x="2267744" y="3723878"/>
            <a:ext cx="122413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http://qrcoder.ru/code/?http%3A%2F%2Fxn--42-6kclvec3aj7p.xn--p1ai%2Fsad%2Frezultat%2FChek-list.pdf&amp;2&amp;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83768" y="3867894"/>
            <a:ext cx="781050" cy="7810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897717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234368"/>
            <a:ext cx="1728193" cy="69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213" y="309675"/>
            <a:ext cx="1875032" cy="1236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86" y="3280422"/>
            <a:ext cx="1692799" cy="1790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2" name="Группа 21"/>
          <p:cNvGrpSpPr/>
          <p:nvPr/>
        </p:nvGrpSpPr>
        <p:grpSpPr>
          <a:xfrm>
            <a:off x="6732240" y="-92546"/>
            <a:ext cx="2471191" cy="2532526"/>
            <a:chOff x="0" y="0"/>
            <a:chExt cx="2777530" cy="2895260"/>
          </a:xfrm>
        </p:grpSpPr>
        <p:sp>
          <p:nvSpPr>
            <p:cNvPr id="23" name="TextBox 10"/>
            <p:cNvSpPr txBox="1"/>
            <p:nvPr/>
          </p:nvSpPr>
          <p:spPr>
            <a:xfrm rot="20006950">
              <a:off x="786809" y="1435395"/>
              <a:ext cx="1062355" cy="145986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ru-RU" sz="8000" kern="1200">
                  <a:solidFill>
                    <a:srgbClr val="77933C"/>
                  </a:solidFill>
                  <a:effectLst/>
                  <a:latin typeface="Arial Black"/>
                  <a:ea typeface="Times New Roman"/>
                  <a:cs typeface="Times New Roman"/>
                </a:rPr>
                <a:t>П</a:t>
              </a:r>
              <a:endParaRPr lang="ru-RU" sz="1200">
                <a:effectLst/>
                <a:latin typeface="Times New Roman"/>
                <a:ea typeface="Times New Roman"/>
              </a:endParaRPr>
            </a:p>
          </p:txBody>
        </p:sp>
        <p:grpSp>
          <p:nvGrpSpPr>
            <p:cNvPr id="24" name="Группа 23"/>
            <p:cNvGrpSpPr/>
            <p:nvPr/>
          </p:nvGrpSpPr>
          <p:grpSpPr>
            <a:xfrm>
              <a:off x="0" y="0"/>
              <a:ext cx="2777530" cy="2582503"/>
              <a:chOff x="-197592" y="280435"/>
              <a:chExt cx="2777530" cy="2582503"/>
            </a:xfrm>
          </p:grpSpPr>
          <p:sp>
            <p:nvSpPr>
              <p:cNvPr id="25" name="TextBox 10"/>
              <p:cNvSpPr txBox="1"/>
              <p:nvPr/>
            </p:nvSpPr>
            <p:spPr>
              <a:xfrm rot="20006950">
                <a:off x="920323" y="851146"/>
                <a:ext cx="1079760" cy="142573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>
                    <a:solidFill>
                      <a:srgbClr val="604A7B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П</a:t>
                </a:r>
                <a:endParaRPr lang="ru-RU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6" name="TextBox 9"/>
              <p:cNvSpPr txBox="1"/>
              <p:nvPr/>
            </p:nvSpPr>
            <p:spPr>
              <a:xfrm>
                <a:off x="320727" y="994455"/>
                <a:ext cx="1033495" cy="1535919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 dirty="0">
                    <a:solidFill>
                      <a:srgbClr val="FFC000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О</a:t>
                </a:r>
                <a:endParaRPr lang="ru-RU" sz="1200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7" name="TextBox 4"/>
              <p:cNvSpPr txBox="1"/>
              <p:nvPr/>
            </p:nvSpPr>
            <p:spPr>
              <a:xfrm rot="19873628">
                <a:off x="-111164" y="1341890"/>
                <a:ext cx="929550" cy="152104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>
                    <a:solidFill>
                      <a:srgbClr val="FF0000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Т</a:t>
                </a:r>
                <a:endParaRPr lang="ru-RU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8" name="TextBox 4"/>
              <p:cNvSpPr txBox="1"/>
              <p:nvPr/>
            </p:nvSpPr>
            <p:spPr>
              <a:xfrm rot="19873628">
                <a:off x="-197592" y="280435"/>
                <a:ext cx="1050644" cy="147209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 dirty="0">
                    <a:solidFill>
                      <a:srgbClr val="558ED5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Д</a:t>
                </a:r>
                <a:endParaRPr lang="ru-RU" sz="1200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9" name="TextBox 4"/>
              <p:cNvSpPr txBox="1"/>
              <p:nvPr/>
            </p:nvSpPr>
            <p:spPr>
              <a:xfrm rot="19873628">
                <a:off x="1509290" y="1756595"/>
                <a:ext cx="1070648" cy="91894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2800" kern="1200">
                    <a:solidFill>
                      <a:srgbClr val="558ED5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42</a:t>
                </a:r>
                <a:endParaRPr lang="ru-RU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30" name="TextBox 4"/>
              <p:cNvSpPr txBox="1"/>
              <p:nvPr/>
            </p:nvSpPr>
            <p:spPr>
              <a:xfrm rot="19873628">
                <a:off x="967411" y="568116"/>
                <a:ext cx="1070648" cy="91894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2800" kern="1200" dirty="0">
                    <a:solidFill>
                      <a:schemeClr val="bg1">
                        <a:lumMod val="95000"/>
                      </a:schemeClr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42</a:t>
                </a:r>
                <a:endParaRPr lang="ru-RU" sz="1200" dirty="0">
                  <a:solidFill>
                    <a:schemeClr val="bg1">
                      <a:lumMod val="95000"/>
                    </a:schemeClr>
                  </a:solidFill>
                  <a:effectLst/>
                  <a:latin typeface="Times New Roman"/>
                  <a:ea typeface="Times New Roman"/>
                </a:endParaRPr>
              </a:p>
            </p:txBody>
          </p:sp>
        </p:grpSp>
      </p:grpSp>
      <p:sp>
        <p:nvSpPr>
          <p:cNvPr id="7" name="TextBox 6"/>
          <p:cNvSpPr txBox="1"/>
          <p:nvPr/>
        </p:nvSpPr>
        <p:spPr>
          <a:xfrm rot="19601471">
            <a:off x="1703162" y="1496650"/>
            <a:ext cx="59731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rgbClr val="E74707"/>
                </a:solidFill>
                <a:latin typeface="Arial Black" pitchFamily="34" charset="0"/>
                <a:cs typeface="Arial" panose="020B0604020202020204" pitchFamily="34" charset="0"/>
              </a:rPr>
              <a:t>КОМАНДА ПРОЕКТА:</a:t>
            </a:r>
          </a:p>
          <a:p>
            <a:endParaRPr lang="ru-RU" dirty="0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585218">
            <a:off x="2083094" y="3180912"/>
            <a:ext cx="340519" cy="466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1131590"/>
            <a:ext cx="374441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>
                <a:solidFill>
                  <a:srgbClr val="FF0000"/>
                </a:solidFill>
                <a:latin typeface="Arial Black" pitchFamily="34" charset="0"/>
              </a:rPr>
              <a:t>Управление проектом</a:t>
            </a:r>
          </a:p>
          <a:p>
            <a:pPr lvl="0"/>
            <a:r>
              <a:rPr lang="ru-RU" sz="1400" b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Заказчик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– Давыдова И. В.</a:t>
            </a:r>
          </a:p>
          <a:p>
            <a:pPr lvl="0"/>
            <a:r>
              <a:rPr lang="ru-RU" sz="1400" b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Куратор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–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Семенкова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Т. Н.</a:t>
            </a:r>
          </a:p>
          <a:p>
            <a:r>
              <a:rPr lang="ru-RU" sz="1400" b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Научный консультант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–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Семенкова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Т. Н.</a:t>
            </a:r>
          </a:p>
          <a:p>
            <a:pPr lvl="0"/>
            <a:r>
              <a:rPr lang="ru-RU" sz="1400" b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Руководитель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–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Вагайцева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Е. С.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923767" y="1873106"/>
            <a:ext cx="380338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>
                <a:solidFill>
                  <a:srgbClr val="DE4B10"/>
                </a:solidFill>
                <a:latin typeface="Arial Black" pitchFamily="34" charset="0"/>
              </a:rPr>
              <a:t>Рабочая группа</a:t>
            </a:r>
          </a:p>
          <a:p>
            <a:pPr marL="285750" indent="-285750">
              <a:buFont typeface="Wingdings" pitchFamily="2" charset="2"/>
              <a:buChar char="Ø"/>
              <a:tabLst>
                <a:tab pos="0" algn="l"/>
              </a:tabLst>
            </a:pPr>
            <a:r>
              <a:rPr lang="ru-RU" sz="1400" b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Администратор проекта</a:t>
            </a:r>
          </a:p>
          <a:p>
            <a:pPr marL="285750" indent="-285750">
              <a:buFont typeface="Wingdings" pitchFamily="2" charset="2"/>
              <a:buChar char="Ø"/>
              <a:tabLst>
                <a:tab pos="0" algn="l"/>
              </a:tabLst>
            </a:pPr>
            <a:r>
              <a:rPr lang="ru-RU" sz="1600" b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Ответственные за выполнение </a:t>
            </a:r>
          </a:p>
          <a:p>
            <a:pPr>
              <a:tabLst>
                <a:tab pos="0" algn="l"/>
              </a:tabLst>
            </a:pPr>
            <a:r>
              <a:rPr lang="ru-RU" sz="1600" b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задач проекта</a:t>
            </a:r>
          </a:p>
          <a:p>
            <a:pPr marL="285750" indent="-285750">
              <a:buFont typeface="Wingdings" pitchFamily="2" charset="2"/>
              <a:buChar char="Ø"/>
              <a:tabLst>
                <a:tab pos="0" algn="l"/>
              </a:tabLst>
            </a:pPr>
            <a:r>
              <a:rPr lang="ru-RU" sz="1600" b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Оператор проекта</a:t>
            </a:r>
          </a:p>
          <a:p>
            <a:pPr marL="285750" indent="-285750">
              <a:buFont typeface="Wingdings" pitchFamily="2" charset="2"/>
              <a:buChar char="Ø"/>
              <a:tabLst>
                <a:tab pos="0" algn="l"/>
              </a:tabLst>
            </a:pPr>
            <a:r>
              <a:rPr lang="ru-RU" sz="1600" b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Технический специалист</a:t>
            </a:r>
          </a:p>
          <a:p>
            <a:pPr marL="285750" indent="-285750">
              <a:buFont typeface="Wingdings" pitchFamily="2" charset="2"/>
              <a:buChar char="Ø"/>
              <a:tabLst>
                <a:tab pos="0" algn="l"/>
              </a:tabLst>
            </a:pPr>
            <a:r>
              <a:rPr lang="ru-RU" sz="1600" b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Медиа-дизайнер</a:t>
            </a:r>
            <a:endParaRPr lang="ru-RU" sz="1600" b="1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43808" y="3795886"/>
            <a:ext cx="4286197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>
                <a:solidFill>
                  <a:srgbClr val="DE4B10"/>
                </a:solidFill>
                <a:latin typeface="Arial Black" pitchFamily="34" charset="0"/>
              </a:rPr>
              <a:t>Исполнители работ</a:t>
            </a:r>
          </a:p>
          <a:p>
            <a:pPr lvl="0"/>
            <a:r>
              <a:rPr lang="ru-RU" b="1" dirty="0">
                <a:solidFill>
                  <a:srgbClr val="FFFF00"/>
                </a:solidFill>
              </a:rPr>
              <a:t>15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b="1" dirty="0">
                <a:solidFill>
                  <a:schemeClr val="bg2">
                    <a:lumMod val="50000"/>
                  </a:schemeClr>
                </a:solidFill>
              </a:rPr>
              <a:t>педагогов</a:t>
            </a:r>
            <a:r>
              <a:rPr lang="ru-RU" sz="2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b="1" dirty="0">
                <a:solidFill>
                  <a:schemeClr val="bg2">
                    <a:lumMod val="50000"/>
                  </a:schemeClr>
                </a:solidFill>
              </a:rPr>
              <a:t>дополнительного образования  </a:t>
            </a:r>
          </a:p>
          <a:p>
            <a:pPr lvl="0"/>
            <a:r>
              <a:rPr lang="ru-RU" sz="2400" b="1" dirty="0">
                <a:solidFill>
                  <a:srgbClr val="FFFF00"/>
                </a:solidFill>
              </a:rPr>
              <a:t>     6</a:t>
            </a:r>
            <a:r>
              <a:rPr lang="ru-RU" sz="1600" b="1" dirty="0">
                <a:solidFill>
                  <a:schemeClr val="bg2">
                    <a:lumMod val="50000"/>
                  </a:schemeClr>
                </a:solidFill>
              </a:rPr>
              <a:t> направленностей</a:t>
            </a:r>
          </a:p>
        </p:txBody>
      </p:sp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397" y="1884287"/>
            <a:ext cx="170259" cy="290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1015" y="3416665"/>
            <a:ext cx="170259" cy="290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1029" y="3190916"/>
            <a:ext cx="170258" cy="29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453574" y="3481029"/>
            <a:ext cx="1402393" cy="13896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1670" y="144455"/>
            <a:ext cx="1412023" cy="450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6" name="Picture 2" descr="http://qrcoder.ru/code/?http%3A%2F%2Fxn--42-6kclvec3aj7p.xn--p1ai%2Fsad%2Frezultat%2F%25D0%259A%25D0%25BE%25D0%25BC%25D0%25B0%25D0%25BD%25D0%25B4%25D0%25B0%2520%25D0%25BF%25D1%2580%25D0%25BE%25D0%25B5%25D0%25BA%25D1%2582%25D0%25B0%2520%25D0%2592%25D0%25AB%25D0%2591%25D0%259E%25D0%25A0_%25D0%259A%25D0%2590.pdf&amp;2&amp;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68344" y="3723878"/>
            <a:ext cx="933450" cy="933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205741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234369"/>
            <a:ext cx="1584177" cy="638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7698" y="181196"/>
            <a:ext cx="2461312" cy="785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124019"/>
            <a:ext cx="2448272" cy="1614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86" y="3291830"/>
            <a:ext cx="1682017" cy="1779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Группа 21"/>
          <p:cNvGrpSpPr/>
          <p:nvPr/>
        </p:nvGrpSpPr>
        <p:grpSpPr>
          <a:xfrm rot="21292475">
            <a:off x="6829877" y="261384"/>
            <a:ext cx="2469649" cy="2532526"/>
            <a:chOff x="0" y="0"/>
            <a:chExt cx="2775797" cy="2895260"/>
          </a:xfrm>
        </p:grpSpPr>
        <p:sp>
          <p:nvSpPr>
            <p:cNvPr id="23" name="TextBox 10"/>
            <p:cNvSpPr txBox="1"/>
            <p:nvPr/>
          </p:nvSpPr>
          <p:spPr>
            <a:xfrm rot="20006950">
              <a:off x="786809" y="1435395"/>
              <a:ext cx="1062355" cy="145986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ru-RU" sz="8000" kern="1200" dirty="0">
                  <a:solidFill>
                    <a:srgbClr val="77933C"/>
                  </a:solidFill>
                  <a:effectLst/>
                  <a:latin typeface="Arial Black"/>
                  <a:ea typeface="Times New Roman"/>
                  <a:cs typeface="Times New Roman"/>
                </a:rPr>
                <a:t>П</a:t>
              </a:r>
              <a:endParaRPr lang="ru-RU" sz="1200" dirty="0">
                <a:effectLst/>
                <a:latin typeface="Times New Roman"/>
                <a:ea typeface="Times New Roman"/>
              </a:endParaRPr>
            </a:p>
          </p:txBody>
        </p:sp>
        <p:grpSp>
          <p:nvGrpSpPr>
            <p:cNvPr id="3" name="Группа 23"/>
            <p:cNvGrpSpPr/>
            <p:nvPr/>
          </p:nvGrpSpPr>
          <p:grpSpPr>
            <a:xfrm>
              <a:off x="0" y="0"/>
              <a:ext cx="2775797" cy="2582503"/>
              <a:chOff x="-197592" y="280435"/>
              <a:chExt cx="2775797" cy="2582503"/>
            </a:xfrm>
          </p:grpSpPr>
          <p:sp>
            <p:nvSpPr>
              <p:cNvPr id="25" name="TextBox 10"/>
              <p:cNvSpPr txBox="1"/>
              <p:nvPr/>
            </p:nvSpPr>
            <p:spPr>
              <a:xfrm rot="20006950">
                <a:off x="920323" y="851146"/>
                <a:ext cx="1079760" cy="142573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>
                    <a:solidFill>
                      <a:srgbClr val="604A7B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П</a:t>
                </a:r>
                <a:endParaRPr lang="ru-RU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6" name="TextBox 9"/>
              <p:cNvSpPr txBox="1"/>
              <p:nvPr/>
            </p:nvSpPr>
            <p:spPr>
              <a:xfrm>
                <a:off x="320727" y="994455"/>
                <a:ext cx="1033495" cy="1535919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 dirty="0">
                    <a:solidFill>
                      <a:srgbClr val="FFC000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О</a:t>
                </a:r>
                <a:endParaRPr lang="ru-RU" sz="1200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7" name="TextBox 4"/>
              <p:cNvSpPr txBox="1"/>
              <p:nvPr/>
            </p:nvSpPr>
            <p:spPr>
              <a:xfrm rot="19873628">
                <a:off x="-111164" y="1341890"/>
                <a:ext cx="929550" cy="152104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 dirty="0">
                    <a:solidFill>
                      <a:srgbClr val="FF0000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Т</a:t>
                </a:r>
                <a:endParaRPr lang="ru-RU" sz="1200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8" name="TextBox 4"/>
              <p:cNvSpPr txBox="1"/>
              <p:nvPr/>
            </p:nvSpPr>
            <p:spPr>
              <a:xfrm rot="19873628">
                <a:off x="-197592" y="280435"/>
                <a:ext cx="1050644" cy="147209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 dirty="0">
                    <a:solidFill>
                      <a:srgbClr val="558ED5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Д</a:t>
                </a:r>
                <a:endParaRPr lang="ru-RU" sz="12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Times New Roman"/>
                  <a:ea typeface="Times New Roman"/>
                </a:endParaRPr>
              </a:p>
            </p:txBody>
          </p:sp>
          <p:sp>
            <p:nvSpPr>
              <p:cNvPr id="29" name="TextBox 4"/>
              <p:cNvSpPr txBox="1"/>
              <p:nvPr/>
            </p:nvSpPr>
            <p:spPr>
              <a:xfrm rot="19873628">
                <a:off x="1507557" y="1827532"/>
                <a:ext cx="1070648" cy="91894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2800" kern="1200" dirty="0">
                    <a:solidFill>
                      <a:srgbClr val="558ED5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42</a:t>
                </a:r>
                <a:endParaRPr lang="ru-RU" sz="1200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30" name="TextBox 4"/>
              <p:cNvSpPr txBox="1"/>
              <p:nvPr/>
            </p:nvSpPr>
            <p:spPr>
              <a:xfrm rot="19873628">
                <a:off x="890517" y="531456"/>
                <a:ext cx="1070648" cy="91894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2800" kern="1200" dirty="0">
                    <a:solidFill>
                      <a:schemeClr val="bg1">
                        <a:lumMod val="95000"/>
                      </a:schemeClr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42</a:t>
                </a:r>
                <a:endParaRPr lang="ru-RU" sz="1200" dirty="0">
                  <a:solidFill>
                    <a:schemeClr val="bg1">
                      <a:lumMod val="95000"/>
                    </a:schemeClr>
                  </a:solidFill>
                  <a:effectLst/>
                  <a:latin typeface="Times New Roman"/>
                  <a:ea typeface="Times New Roman"/>
                </a:endParaRPr>
              </a:p>
            </p:txBody>
          </p:sp>
        </p:grpSp>
      </p:grpSp>
      <p:sp>
        <p:nvSpPr>
          <p:cNvPr id="8" name="TextBox 7"/>
          <p:cNvSpPr txBox="1"/>
          <p:nvPr/>
        </p:nvSpPr>
        <p:spPr>
          <a:xfrm>
            <a:off x="2951312" y="2931790"/>
            <a:ext cx="619268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rgbClr val="000066"/>
                </a:solidFill>
                <a:latin typeface="Arial Black" pitchFamily="34" charset="0"/>
              </a:rPr>
              <a:t>Социальный проект:</a:t>
            </a:r>
          </a:p>
          <a:p>
            <a:r>
              <a:rPr lang="ru-RU" sz="3200" dirty="0">
                <a:solidFill>
                  <a:srgbClr val="000066"/>
                </a:solidFill>
                <a:latin typeface="Arial Black" pitchFamily="34" charset="0"/>
              </a:rPr>
              <a:t>         </a:t>
            </a:r>
            <a:r>
              <a:rPr lang="ru-RU" sz="3200" dirty="0" err="1">
                <a:solidFill>
                  <a:srgbClr val="000066"/>
                </a:solidFill>
                <a:latin typeface="Arial Black" pitchFamily="34" charset="0"/>
              </a:rPr>
              <a:t>Выбор-</a:t>
            </a:r>
            <a:r>
              <a:rPr lang="ru-RU" sz="3200" i="1" dirty="0" err="1">
                <a:solidFill>
                  <a:srgbClr val="000066"/>
                </a:solidFill>
                <a:latin typeface="Arial Black" pitchFamily="34" charset="0"/>
              </a:rPr>
              <a:t>КА</a:t>
            </a:r>
            <a:endParaRPr lang="ru-RU" sz="3200" i="1" dirty="0">
              <a:solidFill>
                <a:srgbClr val="000066"/>
              </a:solidFill>
              <a:latin typeface="Arial Black" pitchFamily="34" charset="0"/>
            </a:endParaRPr>
          </a:p>
          <a:p>
            <a:r>
              <a:rPr lang="ru-RU" dirty="0">
                <a:solidFill>
                  <a:srgbClr val="000066"/>
                </a:solidFill>
                <a:latin typeface="Arial Black" pitchFamily="34" charset="0"/>
              </a:rPr>
              <a:t>                                      </a:t>
            </a:r>
            <a:r>
              <a:rPr lang="ru-RU" i="1" dirty="0">
                <a:solidFill>
                  <a:srgbClr val="000066"/>
                </a:solidFill>
                <a:latin typeface="Arial Black" pitchFamily="34" charset="0"/>
              </a:rPr>
              <a:t>КОЛЛАБОРАЦИЯ</a:t>
            </a:r>
          </a:p>
          <a:p>
            <a:r>
              <a:rPr lang="ru-RU" i="1" dirty="0">
                <a:solidFill>
                  <a:srgbClr val="000066"/>
                </a:solidFill>
                <a:latin typeface="Arial Black" pitchFamily="34" charset="0"/>
              </a:rPr>
              <a:t>                                      АЛЬТЕРНАТИВ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9512" y="1059582"/>
            <a:ext cx="4861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rgbClr val="E74707"/>
                </a:solidFill>
                <a:latin typeface="Arial Black" pitchFamily="34" charset="0"/>
              </a:rPr>
              <a:t>Разработчики:</a:t>
            </a:r>
          </a:p>
          <a:p>
            <a:pPr algn="ctr"/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Команда «ТОП – ДОП 42»</a:t>
            </a:r>
          </a:p>
          <a:p>
            <a:pPr algn="ctr"/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МАОУ «Гимназии №42» г. Кемерово</a:t>
            </a:r>
          </a:p>
        </p:txBody>
      </p:sp>
    </p:spTree>
    <p:extLst>
      <p:ext uri="{BB962C8B-B14F-4D97-AF65-F5344CB8AC3E}">
        <p14:creationId xmlns:p14="http://schemas.microsoft.com/office/powerpoint/2010/main" val="1468996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234368"/>
            <a:ext cx="1901587" cy="766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42201">
            <a:off x="1682944" y="2505137"/>
            <a:ext cx="1601695" cy="1056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42" y="3271189"/>
            <a:ext cx="1304714" cy="1523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 rot="19601471">
            <a:off x="2364138" y="1109779"/>
            <a:ext cx="56472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E74707"/>
                </a:solidFill>
                <a:latin typeface="Arial Black" pitchFamily="34" charset="0"/>
                <a:cs typeface="Arial" panose="020B0604020202020204" pitchFamily="34" charset="0"/>
              </a:rPr>
              <a:t>ИДЕЯ ПРОЕКТА</a:t>
            </a:r>
          </a:p>
          <a:p>
            <a:endParaRPr lang="ru-RU" dirty="0"/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4164" y="1386636"/>
            <a:ext cx="340519" cy="580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4199" y="181957"/>
            <a:ext cx="2441866" cy="778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TextBox 20"/>
          <p:cNvSpPr txBox="1"/>
          <p:nvPr/>
        </p:nvSpPr>
        <p:spPr>
          <a:xfrm rot="21145597">
            <a:off x="691053" y="2053816"/>
            <a:ext cx="27276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НО ЧТО?  И  КАК?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357719" y="1255846"/>
            <a:ext cx="3637638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ВЫБРАТЬ</a:t>
            </a:r>
          </a:p>
        </p:txBody>
      </p:sp>
      <p:sp>
        <p:nvSpPr>
          <p:cNvPr id="32" name="Прямоугольник 31"/>
          <p:cNvSpPr/>
          <p:nvPr/>
        </p:nvSpPr>
        <p:spPr>
          <a:xfrm rot="21208316">
            <a:off x="6821718" y="131247"/>
            <a:ext cx="21815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cap="none" spc="50" dirty="0">
                <a:ln w="11430"/>
                <a:solidFill>
                  <a:srgbClr val="E74707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Надо попробовать!</a:t>
            </a:r>
          </a:p>
        </p:txBody>
      </p:sp>
      <p:sp>
        <p:nvSpPr>
          <p:cNvPr id="33" name="Прямоугольник 32"/>
          <p:cNvSpPr/>
          <p:nvPr/>
        </p:nvSpPr>
        <p:spPr>
          <a:xfrm rot="1208586">
            <a:off x="7237478" y="3056091"/>
            <a:ext cx="188737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cap="none" spc="50" dirty="0">
                <a:ln w="11430"/>
                <a:solidFill>
                  <a:srgbClr val="E74707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Решаю сам!</a:t>
            </a:r>
          </a:p>
        </p:txBody>
      </p:sp>
      <p:sp>
        <p:nvSpPr>
          <p:cNvPr id="34" name="Прямоугольник 33"/>
          <p:cNvSpPr/>
          <p:nvPr/>
        </p:nvSpPr>
        <p:spPr>
          <a:xfrm rot="20052627">
            <a:off x="7083775" y="4261538"/>
            <a:ext cx="2037789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cap="none" spc="50" dirty="0">
                <a:ln w="11430"/>
                <a:solidFill>
                  <a:srgbClr val="E74707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Все готовы?!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333905" y="901903"/>
            <a:ext cx="286273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Не всегда ребёнку легко определиться какое направление в дополнительном образовании ему выбрать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046756" y="2308759"/>
            <a:ext cx="548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Дадим возможность попробовать, чтобы  ребёнок сделал осознанный самостоятельный  выбор</a:t>
            </a:r>
          </a:p>
        </p:txBody>
      </p:sp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0571" y="3069125"/>
            <a:ext cx="340519" cy="580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3576788" y="3031376"/>
            <a:ext cx="4170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Часто за ребёнка решает родитель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552157" y="3286924"/>
            <a:ext cx="5483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Изменим авторитарную позицию родителя</a:t>
            </a:r>
          </a:p>
        </p:txBody>
      </p:sp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7414" y="3979553"/>
            <a:ext cx="340519" cy="580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2206713" y="3785367"/>
            <a:ext cx="62882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После завершения обучения по программе ребёнок желает продолжать заниматься данным видом деятельности 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225114" y="4391073"/>
            <a:ext cx="66018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Научим педагогов разрабатывать индивидуальный образовательный маршрут для ребёнка</a:t>
            </a:r>
          </a:p>
        </p:txBody>
      </p:sp>
    </p:spTree>
    <p:extLst>
      <p:ext uri="{BB962C8B-B14F-4D97-AF65-F5344CB8AC3E}">
        <p14:creationId xmlns:p14="http://schemas.microsoft.com/office/powerpoint/2010/main" val="2856735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704" y="123479"/>
            <a:ext cx="2292864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86" y="3280422"/>
            <a:ext cx="1692799" cy="1790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2" name="Группа 21"/>
          <p:cNvGrpSpPr/>
          <p:nvPr/>
        </p:nvGrpSpPr>
        <p:grpSpPr>
          <a:xfrm>
            <a:off x="6847997" y="357658"/>
            <a:ext cx="2471191" cy="2532526"/>
            <a:chOff x="0" y="0"/>
            <a:chExt cx="2777530" cy="2895260"/>
          </a:xfrm>
        </p:grpSpPr>
        <p:sp>
          <p:nvSpPr>
            <p:cNvPr id="23" name="TextBox 10"/>
            <p:cNvSpPr txBox="1"/>
            <p:nvPr/>
          </p:nvSpPr>
          <p:spPr>
            <a:xfrm rot="20006950">
              <a:off x="786809" y="1435395"/>
              <a:ext cx="1062355" cy="145986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ru-RU" sz="8000" kern="1200">
                  <a:solidFill>
                    <a:srgbClr val="77933C"/>
                  </a:solidFill>
                  <a:effectLst/>
                  <a:latin typeface="Arial Black"/>
                  <a:ea typeface="Times New Roman"/>
                  <a:cs typeface="Times New Roman"/>
                </a:rPr>
                <a:t>П</a:t>
              </a:r>
              <a:endParaRPr lang="ru-RU" sz="1200">
                <a:effectLst/>
                <a:latin typeface="Times New Roman"/>
                <a:ea typeface="Times New Roman"/>
              </a:endParaRPr>
            </a:p>
          </p:txBody>
        </p:sp>
        <p:grpSp>
          <p:nvGrpSpPr>
            <p:cNvPr id="24" name="Группа 23"/>
            <p:cNvGrpSpPr/>
            <p:nvPr/>
          </p:nvGrpSpPr>
          <p:grpSpPr>
            <a:xfrm>
              <a:off x="0" y="0"/>
              <a:ext cx="2777530" cy="2582503"/>
              <a:chOff x="-197592" y="280435"/>
              <a:chExt cx="2777530" cy="2582503"/>
            </a:xfrm>
          </p:grpSpPr>
          <p:sp>
            <p:nvSpPr>
              <p:cNvPr id="25" name="TextBox 10"/>
              <p:cNvSpPr txBox="1"/>
              <p:nvPr/>
            </p:nvSpPr>
            <p:spPr>
              <a:xfrm rot="20006950">
                <a:off x="920323" y="851146"/>
                <a:ext cx="1079760" cy="142573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>
                    <a:solidFill>
                      <a:srgbClr val="604A7B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П</a:t>
                </a:r>
                <a:endParaRPr lang="ru-RU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6" name="TextBox 9"/>
              <p:cNvSpPr txBox="1"/>
              <p:nvPr/>
            </p:nvSpPr>
            <p:spPr>
              <a:xfrm>
                <a:off x="320727" y="994455"/>
                <a:ext cx="1033495" cy="1535919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 dirty="0">
                    <a:solidFill>
                      <a:srgbClr val="FFC000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О</a:t>
                </a:r>
                <a:endParaRPr lang="ru-RU" sz="1200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7" name="TextBox 4"/>
              <p:cNvSpPr txBox="1"/>
              <p:nvPr/>
            </p:nvSpPr>
            <p:spPr>
              <a:xfrm rot="19873628">
                <a:off x="-111164" y="1341890"/>
                <a:ext cx="929550" cy="152104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>
                    <a:solidFill>
                      <a:srgbClr val="FF0000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Т</a:t>
                </a:r>
                <a:endParaRPr lang="ru-RU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8" name="TextBox 4"/>
              <p:cNvSpPr txBox="1"/>
              <p:nvPr/>
            </p:nvSpPr>
            <p:spPr>
              <a:xfrm rot="19873628">
                <a:off x="-197592" y="280435"/>
                <a:ext cx="1050644" cy="147209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 dirty="0">
                    <a:solidFill>
                      <a:srgbClr val="558ED5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Д</a:t>
                </a:r>
                <a:endParaRPr lang="ru-RU" sz="1200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9" name="TextBox 4"/>
              <p:cNvSpPr txBox="1"/>
              <p:nvPr/>
            </p:nvSpPr>
            <p:spPr>
              <a:xfrm rot="19873628">
                <a:off x="1509290" y="1756595"/>
                <a:ext cx="1070648" cy="91894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2800" kern="1200">
                    <a:solidFill>
                      <a:srgbClr val="558ED5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42</a:t>
                </a:r>
                <a:endParaRPr lang="ru-RU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30" name="TextBox 4"/>
              <p:cNvSpPr txBox="1"/>
              <p:nvPr/>
            </p:nvSpPr>
            <p:spPr>
              <a:xfrm rot="19873628">
                <a:off x="956725" y="547359"/>
                <a:ext cx="1070648" cy="91894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2800" kern="1200" dirty="0">
                    <a:solidFill>
                      <a:schemeClr val="bg1">
                        <a:lumMod val="95000"/>
                      </a:schemeClr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42</a:t>
                </a:r>
                <a:endParaRPr lang="ru-RU" sz="1200" dirty="0">
                  <a:solidFill>
                    <a:schemeClr val="bg1">
                      <a:lumMod val="95000"/>
                    </a:schemeClr>
                  </a:solidFill>
                  <a:effectLst/>
                  <a:latin typeface="Times New Roman"/>
                  <a:ea typeface="Times New Roman"/>
                </a:endParaRPr>
              </a:p>
            </p:txBody>
          </p:sp>
        </p:grpSp>
      </p:grpSp>
      <p:sp>
        <p:nvSpPr>
          <p:cNvPr id="7" name="TextBox 6"/>
          <p:cNvSpPr txBox="1"/>
          <p:nvPr/>
        </p:nvSpPr>
        <p:spPr>
          <a:xfrm rot="19601471">
            <a:off x="1824490" y="1479801"/>
            <a:ext cx="564720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rgbClr val="E74707"/>
                </a:solidFill>
                <a:latin typeface="Arial Black" pitchFamily="34" charset="0"/>
                <a:cs typeface="Arial" panose="020B0604020202020204" pitchFamily="34" charset="0"/>
              </a:rPr>
              <a:t>ПРОБЛЕМА ПРОЕКТА:</a:t>
            </a:r>
          </a:p>
          <a:p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3635896" y="2643758"/>
            <a:ext cx="52565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Дети в возрасте от 7 до 15 лет, </a:t>
            </a:r>
          </a:p>
          <a:p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поступающие в ПДО МАОУ «Гимназия №42», </a:t>
            </a:r>
          </a:p>
          <a:p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испытывают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затруднения </a:t>
            </a:r>
          </a:p>
          <a:p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при самостоятельном  выборе </a:t>
            </a:r>
          </a:p>
          <a:p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вида творческой деятельности </a:t>
            </a:r>
          </a:p>
          <a:p>
            <a:endParaRPr lang="ru-RU" sz="1000" i="1" dirty="0"/>
          </a:p>
          <a:p>
            <a:r>
              <a:rPr lang="ru-RU" sz="1600" i="1" dirty="0"/>
              <a:t>(дети не знают что выбрать; за детей решают родители; педагоги не готовы предоставить альтернативу)</a:t>
            </a:r>
          </a:p>
          <a:p>
            <a:endParaRPr lang="ru-RU" sz="2000" dirty="0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11714">
            <a:off x="2066409" y="3065832"/>
            <a:ext cx="340519" cy="580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395536" y="987574"/>
            <a:ext cx="29523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0066"/>
                </a:solidFill>
                <a:latin typeface="Arial Black" pitchFamily="34" charset="0"/>
              </a:rPr>
              <a:t>Целевая аудитория:</a:t>
            </a:r>
          </a:p>
          <a:p>
            <a:pPr algn="just"/>
            <a:r>
              <a:rPr lang="ru-RU" sz="1200" dirty="0"/>
              <a:t>Дети в возрасте от 7 до 15 лет, поступающие в ПДО МАОУ «Гимназия №42», которые испытывают затруднения при самостоятельном  выборе вида творческой деятельности (400 детей)</a:t>
            </a:r>
          </a:p>
          <a:p>
            <a:endParaRPr lang="ru-RU" dirty="0">
              <a:solidFill>
                <a:srgbClr val="000066"/>
              </a:solidFill>
              <a:latin typeface="Arial Black" pitchFamily="34" charset="0"/>
            </a:endParaRP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5486"/>
            <a:ext cx="1512169" cy="693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8063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5815" y="282835"/>
            <a:ext cx="2230381" cy="1470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86" y="3280422"/>
            <a:ext cx="1692799" cy="1790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2" name="Группа 21"/>
          <p:cNvGrpSpPr/>
          <p:nvPr/>
        </p:nvGrpSpPr>
        <p:grpSpPr>
          <a:xfrm>
            <a:off x="6861885" y="320650"/>
            <a:ext cx="2471191" cy="2532526"/>
            <a:chOff x="0" y="0"/>
            <a:chExt cx="2777530" cy="2895260"/>
          </a:xfrm>
        </p:grpSpPr>
        <p:sp>
          <p:nvSpPr>
            <p:cNvPr id="23" name="TextBox 10"/>
            <p:cNvSpPr txBox="1"/>
            <p:nvPr/>
          </p:nvSpPr>
          <p:spPr>
            <a:xfrm rot="20006950">
              <a:off x="786809" y="1435395"/>
              <a:ext cx="1062355" cy="145986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ru-RU" sz="8000" kern="1200">
                  <a:solidFill>
                    <a:srgbClr val="77933C"/>
                  </a:solidFill>
                  <a:effectLst/>
                  <a:latin typeface="Arial Black"/>
                  <a:ea typeface="Times New Roman"/>
                  <a:cs typeface="Times New Roman"/>
                </a:rPr>
                <a:t>П</a:t>
              </a:r>
              <a:endParaRPr lang="ru-RU" sz="1200">
                <a:effectLst/>
                <a:latin typeface="Times New Roman"/>
                <a:ea typeface="Times New Roman"/>
              </a:endParaRPr>
            </a:p>
          </p:txBody>
        </p:sp>
        <p:grpSp>
          <p:nvGrpSpPr>
            <p:cNvPr id="24" name="Группа 23"/>
            <p:cNvGrpSpPr/>
            <p:nvPr/>
          </p:nvGrpSpPr>
          <p:grpSpPr>
            <a:xfrm>
              <a:off x="0" y="0"/>
              <a:ext cx="2777530" cy="2582503"/>
              <a:chOff x="-197592" y="280435"/>
              <a:chExt cx="2777530" cy="2582503"/>
            </a:xfrm>
          </p:grpSpPr>
          <p:sp>
            <p:nvSpPr>
              <p:cNvPr id="25" name="TextBox 10"/>
              <p:cNvSpPr txBox="1"/>
              <p:nvPr/>
            </p:nvSpPr>
            <p:spPr>
              <a:xfrm rot="20006950">
                <a:off x="920323" y="851146"/>
                <a:ext cx="1079760" cy="142573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>
                    <a:solidFill>
                      <a:srgbClr val="604A7B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П</a:t>
                </a:r>
                <a:endParaRPr lang="ru-RU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6" name="TextBox 9"/>
              <p:cNvSpPr txBox="1"/>
              <p:nvPr/>
            </p:nvSpPr>
            <p:spPr>
              <a:xfrm>
                <a:off x="320727" y="994455"/>
                <a:ext cx="1033495" cy="1535919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 dirty="0">
                    <a:solidFill>
                      <a:srgbClr val="FFC000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О</a:t>
                </a:r>
                <a:endParaRPr lang="ru-RU" sz="1200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7" name="TextBox 4"/>
              <p:cNvSpPr txBox="1"/>
              <p:nvPr/>
            </p:nvSpPr>
            <p:spPr>
              <a:xfrm rot="19873628">
                <a:off x="-111164" y="1341890"/>
                <a:ext cx="929550" cy="152104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>
                    <a:solidFill>
                      <a:srgbClr val="FF0000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Т</a:t>
                </a:r>
                <a:endParaRPr lang="ru-RU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8" name="TextBox 4"/>
              <p:cNvSpPr txBox="1"/>
              <p:nvPr/>
            </p:nvSpPr>
            <p:spPr>
              <a:xfrm rot="19873628">
                <a:off x="-197592" y="280435"/>
                <a:ext cx="1050644" cy="147209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 dirty="0">
                    <a:solidFill>
                      <a:srgbClr val="558ED5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Д</a:t>
                </a:r>
                <a:endParaRPr lang="ru-RU" sz="1200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9" name="TextBox 4"/>
              <p:cNvSpPr txBox="1"/>
              <p:nvPr/>
            </p:nvSpPr>
            <p:spPr>
              <a:xfrm rot="19873628">
                <a:off x="1509290" y="1756595"/>
                <a:ext cx="1070648" cy="91894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2800" kern="1200">
                    <a:solidFill>
                      <a:srgbClr val="558ED5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42</a:t>
                </a:r>
                <a:endParaRPr lang="ru-RU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30" name="TextBox 4"/>
              <p:cNvSpPr txBox="1"/>
              <p:nvPr/>
            </p:nvSpPr>
            <p:spPr>
              <a:xfrm rot="19873628">
                <a:off x="941115" y="507347"/>
                <a:ext cx="1070648" cy="91894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2800" kern="1200" dirty="0">
                    <a:solidFill>
                      <a:schemeClr val="bg1">
                        <a:lumMod val="95000"/>
                      </a:schemeClr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42</a:t>
                </a:r>
                <a:endParaRPr lang="ru-RU" sz="1200" dirty="0">
                  <a:solidFill>
                    <a:schemeClr val="bg1">
                      <a:lumMod val="95000"/>
                    </a:schemeClr>
                  </a:solidFill>
                  <a:effectLst/>
                  <a:latin typeface="Times New Roman"/>
                  <a:ea typeface="Times New Roman"/>
                </a:endParaRPr>
              </a:p>
            </p:txBody>
          </p:sp>
        </p:grpSp>
      </p:grpSp>
      <p:sp>
        <p:nvSpPr>
          <p:cNvPr id="7" name="TextBox 6"/>
          <p:cNvSpPr txBox="1"/>
          <p:nvPr/>
        </p:nvSpPr>
        <p:spPr>
          <a:xfrm rot="19601471">
            <a:off x="1932320" y="1418207"/>
            <a:ext cx="564720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rgbClr val="E74707"/>
                </a:solidFill>
                <a:latin typeface="Arial Black" pitchFamily="34" charset="0"/>
                <a:cs typeface="Arial" panose="020B0604020202020204" pitchFamily="34" charset="0"/>
              </a:rPr>
              <a:t>ЦЕЛЬ ПРОЕКТА:</a:t>
            </a:r>
          </a:p>
          <a:p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3707904" y="2715766"/>
            <a:ext cx="4824536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/>
              <a:t>создание к 1 августа 2023 года педагогического кластера, обеспечивающего отсутствие затруднений (свободу выбора) у 90% детей, осуществляющих выбор направлений деятельностей  в системе ПДО МАОУ «Гимназия №42» </a:t>
            </a:r>
          </a:p>
          <a:p>
            <a:endParaRPr lang="ru-RU" sz="1400" dirty="0"/>
          </a:p>
          <a:p>
            <a:endParaRPr lang="ru-RU" dirty="0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11714">
            <a:off x="2097483" y="3116228"/>
            <a:ext cx="340519" cy="580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9552" y="1131590"/>
            <a:ext cx="295232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rgbClr val="E74707"/>
                </a:solidFill>
                <a:latin typeface="Arial Black" pitchFamily="34" charset="0"/>
              </a:rPr>
              <a:t>Конкретно</a:t>
            </a:r>
          </a:p>
          <a:p>
            <a:r>
              <a:rPr lang="ru-RU" sz="1400" dirty="0">
                <a:solidFill>
                  <a:srgbClr val="E74707"/>
                </a:solidFill>
                <a:latin typeface="Arial Black" pitchFamily="34" charset="0"/>
              </a:rPr>
              <a:t>Измеримо</a:t>
            </a:r>
          </a:p>
          <a:p>
            <a:r>
              <a:rPr lang="ru-RU" sz="1400" dirty="0">
                <a:solidFill>
                  <a:srgbClr val="E74707"/>
                </a:solidFill>
                <a:latin typeface="Arial Black" pitchFamily="34" charset="0"/>
              </a:rPr>
              <a:t>Достижимо</a:t>
            </a:r>
          </a:p>
          <a:p>
            <a:r>
              <a:rPr lang="ru-RU" sz="1400" dirty="0">
                <a:solidFill>
                  <a:srgbClr val="E74707"/>
                </a:solidFill>
                <a:latin typeface="Arial Black" pitchFamily="34" charset="0"/>
              </a:rPr>
              <a:t>Реалистично</a:t>
            </a:r>
          </a:p>
          <a:p>
            <a:r>
              <a:rPr lang="ru-RU" sz="1400" dirty="0">
                <a:solidFill>
                  <a:srgbClr val="E74707"/>
                </a:solidFill>
                <a:latin typeface="Arial Black" pitchFamily="34" charset="0"/>
              </a:rPr>
              <a:t>Ограничено во времени</a:t>
            </a: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5486"/>
            <a:ext cx="1512169" cy="693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4555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9520"/>
            <a:ext cx="1714107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95486"/>
            <a:ext cx="2210145" cy="1457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86" y="3280422"/>
            <a:ext cx="1692799" cy="1790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2" name="Группа 21"/>
          <p:cNvGrpSpPr/>
          <p:nvPr/>
        </p:nvGrpSpPr>
        <p:grpSpPr>
          <a:xfrm rot="21421812">
            <a:off x="6791775" y="134512"/>
            <a:ext cx="2290820" cy="2429844"/>
            <a:chOff x="0" y="0"/>
            <a:chExt cx="2777530" cy="2895260"/>
          </a:xfrm>
        </p:grpSpPr>
        <p:sp>
          <p:nvSpPr>
            <p:cNvPr id="23" name="TextBox 10"/>
            <p:cNvSpPr txBox="1"/>
            <p:nvPr/>
          </p:nvSpPr>
          <p:spPr>
            <a:xfrm rot="20006950">
              <a:off x="786809" y="1435395"/>
              <a:ext cx="1062355" cy="145986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ru-RU" sz="8000" kern="1200">
                  <a:solidFill>
                    <a:srgbClr val="77933C"/>
                  </a:solidFill>
                  <a:effectLst/>
                  <a:latin typeface="Arial Black"/>
                  <a:ea typeface="Times New Roman"/>
                  <a:cs typeface="Times New Roman"/>
                </a:rPr>
                <a:t>П</a:t>
              </a:r>
              <a:endParaRPr lang="ru-RU" sz="1200">
                <a:effectLst/>
                <a:latin typeface="Times New Roman"/>
                <a:ea typeface="Times New Roman"/>
              </a:endParaRPr>
            </a:p>
          </p:txBody>
        </p:sp>
        <p:grpSp>
          <p:nvGrpSpPr>
            <p:cNvPr id="24" name="Группа 23"/>
            <p:cNvGrpSpPr/>
            <p:nvPr/>
          </p:nvGrpSpPr>
          <p:grpSpPr>
            <a:xfrm>
              <a:off x="0" y="0"/>
              <a:ext cx="2777530" cy="2582503"/>
              <a:chOff x="-197592" y="280435"/>
              <a:chExt cx="2777530" cy="2582503"/>
            </a:xfrm>
          </p:grpSpPr>
          <p:sp>
            <p:nvSpPr>
              <p:cNvPr id="25" name="TextBox 10"/>
              <p:cNvSpPr txBox="1"/>
              <p:nvPr/>
            </p:nvSpPr>
            <p:spPr>
              <a:xfrm rot="20006950">
                <a:off x="920323" y="851146"/>
                <a:ext cx="1079760" cy="142573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>
                    <a:solidFill>
                      <a:srgbClr val="604A7B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П</a:t>
                </a:r>
                <a:endParaRPr lang="ru-RU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6" name="TextBox 9"/>
              <p:cNvSpPr txBox="1"/>
              <p:nvPr/>
            </p:nvSpPr>
            <p:spPr>
              <a:xfrm>
                <a:off x="320727" y="994455"/>
                <a:ext cx="1033495" cy="1535919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 dirty="0">
                    <a:solidFill>
                      <a:srgbClr val="FFC000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О</a:t>
                </a:r>
                <a:endParaRPr lang="ru-RU" sz="1200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7" name="TextBox 4"/>
              <p:cNvSpPr txBox="1"/>
              <p:nvPr/>
            </p:nvSpPr>
            <p:spPr>
              <a:xfrm rot="19873628">
                <a:off x="-111164" y="1341890"/>
                <a:ext cx="929550" cy="152104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 dirty="0">
                    <a:solidFill>
                      <a:srgbClr val="FF0000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Т</a:t>
                </a:r>
                <a:endParaRPr lang="ru-RU" sz="1200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8" name="TextBox 4"/>
              <p:cNvSpPr txBox="1"/>
              <p:nvPr/>
            </p:nvSpPr>
            <p:spPr>
              <a:xfrm rot="19873628">
                <a:off x="-197592" y="280435"/>
                <a:ext cx="1050644" cy="147209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 dirty="0">
                    <a:solidFill>
                      <a:srgbClr val="558ED5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Д</a:t>
                </a:r>
                <a:endParaRPr lang="ru-RU" sz="1200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9" name="TextBox 4"/>
              <p:cNvSpPr txBox="1"/>
              <p:nvPr/>
            </p:nvSpPr>
            <p:spPr>
              <a:xfrm rot="19873628">
                <a:off x="1509290" y="1756595"/>
                <a:ext cx="1070648" cy="91894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2800" kern="1200">
                    <a:solidFill>
                      <a:srgbClr val="558ED5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42</a:t>
                </a:r>
                <a:endParaRPr lang="ru-RU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30" name="TextBox 4"/>
              <p:cNvSpPr txBox="1"/>
              <p:nvPr/>
            </p:nvSpPr>
            <p:spPr>
              <a:xfrm rot="19873628">
                <a:off x="1008489" y="526838"/>
                <a:ext cx="1070648" cy="91894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2800" kern="1200" dirty="0">
                    <a:solidFill>
                      <a:schemeClr val="bg1">
                        <a:lumMod val="95000"/>
                      </a:schemeClr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42</a:t>
                </a:r>
                <a:endParaRPr lang="ru-RU" sz="1200" dirty="0">
                  <a:solidFill>
                    <a:schemeClr val="bg1">
                      <a:lumMod val="95000"/>
                    </a:schemeClr>
                  </a:solidFill>
                  <a:effectLst/>
                  <a:latin typeface="Times New Roman"/>
                  <a:ea typeface="Times New Roman"/>
                </a:endParaRPr>
              </a:p>
            </p:txBody>
          </p:sp>
        </p:grpSp>
      </p:grpSp>
      <p:sp>
        <p:nvSpPr>
          <p:cNvPr id="7" name="TextBox 6"/>
          <p:cNvSpPr txBox="1"/>
          <p:nvPr/>
        </p:nvSpPr>
        <p:spPr>
          <a:xfrm rot="19588991">
            <a:off x="2180190" y="1178927"/>
            <a:ext cx="564720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rgbClr val="E74707"/>
                </a:solidFill>
                <a:latin typeface="Arial Black" pitchFamily="34" charset="0"/>
                <a:cs typeface="Arial" panose="020B0604020202020204" pitchFamily="34" charset="0"/>
              </a:rPr>
              <a:t>ЗАДАЧИ ПРОЕКТА:</a:t>
            </a:r>
          </a:p>
          <a:p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3651801" y="2538645"/>
            <a:ext cx="5435661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ru-RU" sz="1600" dirty="0"/>
              <a:t>обеспечить свободу самоопределения ребёнком при выборе направления деятельности в системе дополнительного образования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ru-RU" sz="8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600" dirty="0"/>
              <a:t>организовать психолого-педагогическое сопровождение родителей обучающихся при выборе детьми направлений деятельности в системе дополнительного образования;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ru-RU" sz="8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600" dirty="0"/>
              <a:t>развить профессиональные компетенции педагогов ДО, необходимые для реализации ИОМ обучающихся</a:t>
            </a:r>
          </a:p>
          <a:p>
            <a:endParaRPr lang="ru-RU" sz="2400" dirty="0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11714">
            <a:off x="2176741" y="3031906"/>
            <a:ext cx="340519" cy="580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395536" y="987574"/>
            <a:ext cx="2952329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E74707"/>
                </a:solidFill>
                <a:latin typeface="Arial Black" pitchFamily="34" charset="0"/>
              </a:rPr>
              <a:t>ОГРАНИЧИТЕЛИ:</a:t>
            </a:r>
          </a:p>
          <a:p>
            <a:endParaRPr lang="ru-RU" sz="1000" dirty="0">
              <a:solidFill>
                <a:srgbClr val="E74707"/>
              </a:solidFill>
              <a:latin typeface="Arial Black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желания детей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авторитет родителей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окончание срока действия программ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14555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234368"/>
            <a:ext cx="1728193" cy="69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1395" y="319809"/>
            <a:ext cx="1920462" cy="1266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86" y="3280422"/>
            <a:ext cx="1692799" cy="1790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Группа 21"/>
          <p:cNvGrpSpPr/>
          <p:nvPr/>
        </p:nvGrpSpPr>
        <p:grpSpPr>
          <a:xfrm rot="21383160">
            <a:off x="6954560" y="-21973"/>
            <a:ext cx="2394539" cy="2560041"/>
            <a:chOff x="0" y="0"/>
            <a:chExt cx="2777530" cy="2895260"/>
          </a:xfrm>
        </p:grpSpPr>
        <p:sp>
          <p:nvSpPr>
            <p:cNvPr id="23" name="TextBox 10"/>
            <p:cNvSpPr txBox="1"/>
            <p:nvPr/>
          </p:nvSpPr>
          <p:spPr>
            <a:xfrm rot="20006950">
              <a:off x="786809" y="1435395"/>
              <a:ext cx="1062355" cy="145986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ru-RU" sz="8000" kern="1200">
                  <a:solidFill>
                    <a:srgbClr val="77933C"/>
                  </a:solidFill>
                  <a:effectLst/>
                  <a:latin typeface="Arial Black"/>
                  <a:ea typeface="Times New Roman"/>
                  <a:cs typeface="Times New Roman"/>
                </a:rPr>
                <a:t>П</a:t>
              </a:r>
              <a:endParaRPr lang="ru-RU" sz="1200">
                <a:effectLst/>
                <a:latin typeface="Times New Roman"/>
                <a:ea typeface="Times New Roman"/>
              </a:endParaRPr>
            </a:p>
          </p:txBody>
        </p:sp>
        <p:grpSp>
          <p:nvGrpSpPr>
            <p:cNvPr id="5" name="Группа 23"/>
            <p:cNvGrpSpPr/>
            <p:nvPr/>
          </p:nvGrpSpPr>
          <p:grpSpPr>
            <a:xfrm>
              <a:off x="0" y="0"/>
              <a:ext cx="2777530" cy="2582503"/>
              <a:chOff x="-197592" y="280435"/>
              <a:chExt cx="2777530" cy="2582503"/>
            </a:xfrm>
          </p:grpSpPr>
          <p:sp>
            <p:nvSpPr>
              <p:cNvPr id="25" name="TextBox 10"/>
              <p:cNvSpPr txBox="1"/>
              <p:nvPr/>
            </p:nvSpPr>
            <p:spPr>
              <a:xfrm rot="20006950">
                <a:off x="920323" y="851146"/>
                <a:ext cx="1079760" cy="142573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>
                    <a:solidFill>
                      <a:srgbClr val="604A7B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П</a:t>
                </a:r>
                <a:endParaRPr lang="ru-RU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6" name="TextBox 9"/>
              <p:cNvSpPr txBox="1"/>
              <p:nvPr/>
            </p:nvSpPr>
            <p:spPr>
              <a:xfrm>
                <a:off x="320727" y="994455"/>
                <a:ext cx="1033495" cy="1535919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 dirty="0">
                    <a:solidFill>
                      <a:srgbClr val="FFC000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О</a:t>
                </a:r>
                <a:endParaRPr lang="ru-RU" sz="1200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7" name="TextBox 4"/>
              <p:cNvSpPr txBox="1"/>
              <p:nvPr/>
            </p:nvSpPr>
            <p:spPr>
              <a:xfrm rot="19873628">
                <a:off x="-111164" y="1341890"/>
                <a:ext cx="929550" cy="152104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 dirty="0">
                    <a:solidFill>
                      <a:srgbClr val="FF0000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Т</a:t>
                </a:r>
                <a:endParaRPr lang="ru-RU" sz="1200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8" name="TextBox 4"/>
              <p:cNvSpPr txBox="1"/>
              <p:nvPr/>
            </p:nvSpPr>
            <p:spPr>
              <a:xfrm rot="19873628">
                <a:off x="-197592" y="280435"/>
                <a:ext cx="1050644" cy="147209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 dirty="0">
                    <a:solidFill>
                      <a:srgbClr val="558ED5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Д</a:t>
                </a:r>
                <a:endParaRPr lang="ru-RU" sz="1200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9" name="TextBox 4"/>
              <p:cNvSpPr txBox="1"/>
              <p:nvPr/>
            </p:nvSpPr>
            <p:spPr>
              <a:xfrm rot="19873628">
                <a:off x="1509290" y="1756595"/>
                <a:ext cx="1070648" cy="91894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2800" kern="1200">
                    <a:solidFill>
                      <a:srgbClr val="558ED5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42</a:t>
                </a:r>
                <a:endParaRPr lang="ru-RU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30" name="TextBox 4"/>
              <p:cNvSpPr txBox="1"/>
              <p:nvPr/>
            </p:nvSpPr>
            <p:spPr>
              <a:xfrm rot="19873628">
                <a:off x="927070" y="571622"/>
                <a:ext cx="1070648" cy="91894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2800" kern="1200" dirty="0">
                    <a:solidFill>
                      <a:schemeClr val="bg1">
                        <a:lumMod val="95000"/>
                      </a:schemeClr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42</a:t>
                </a:r>
                <a:endParaRPr lang="ru-RU" sz="1200" dirty="0">
                  <a:solidFill>
                    <a:schemeClr val="bg1">
                      <a:lumMod val="95000"/>
                    </a:schemeClr>
                  </a:solidFill>
                  <a:effectLst/>
                  <a:latin typeface="Times New Roman"/>
                  <a:ea typeface="Times New Roman"/>
                </a:endParaRPr>
              </a:p>
            </p:txBody>
          </p:sp>
        </p:grpSp>
      </p:grpSp>
      <p:sp>
        <p:nvSpPr>
          <p:cNvPr id="7" name="TextBox 6"/>
          <p:cNvSpPr txBox="1"/>
          <p:nvPr/>
        </p:nvSpPr>
        <p:spPr>
          <a:xfrm rot="19601471">
            <a:off x="2549603" y="1390429"/>
            <a:ext cx="441557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rgbClr val="E74707"/>
                </a:solidFill>
                <a:latin typeface="Arial Black" pitchFamily="34" charset="0"/>
                <a:cs typeface="Arial" panose="020B0604020202020204" pitchFamily="34" charset="0"/>
              </a:rPr>
              <a:t>РЕЗУЛЬТАТЫ:</a:t>
            </a:r>
          </a:p>
          <a:p>
            <a:endParaRPr lang="ru-RU" dirty="0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3416" y="3435846"/>
            <a:ext cx="340519" cy="580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Прямоугольник 18"/>
          <p:cNvSpPr/>
          <p:nvPr/>
        </p:nvSpPr>
        <p:spPr>
          <a:xfrm>
            <a:off x="251519" y="1072785"/>
            <a:ext cx="3231975" cy="46166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Количественные</a:t>
            </a: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125" y="2692396"/>
            <a:ext cx="340519" cy="580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4717" y="3017816"/>
            <a:ext cx="340519" cy="580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3408306" y="2197663"/>
            <a:ext cx="566874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E74707"/>
                </a:solidFill>
                <a:latin typeface="Arial Black" pitchFamily="34" charset="0"/>
              </a:rPr>
              <a:t>90 %</a:t>
            </a:r>
            <a:r>
              <a:rPr lang="ru-RU" sz="2400" b="1" dirty="0"/>
              <a:t> </a:t>
            </a:r>
          </a:p>
          <a:p>
            <a:pPr algn="ctr"/>
            <a:r>
              <a:rPr lang="ru-RU" dirty="0"/>
              <a:t>обучающихся самостоятельно выбрали  </a:t>
            </a:r>
          </a:p>
          <a:p>
            <a:pPr algn="ctr"/>
            <a:r>
              <a:rPr lang="ru-RU" dirty="0"/>
              <a:t>направление деятельности</a:t>
            </a:r>
          </a:p>
          <a:p>
            <a:r>
              <a:rPr lang="ru-RU" sz="2000" b="1" dirty="0">
                <a:solidFill>
                  <a:srgbClr val="E74707"/>
                </a:solidFill>
                <a:latin typeface="Arial Black" pitchFamily="34" charset="0"/>
              </a:rPr>
              <a:t>16</a:t>
            </a:r>
            <a:r>
              <a:rPr lang="ru-RU" sz="1600" dirty="0"/>
              <a:t>  </a:t>
            </a:r>
            <a:r>
              <a:rPr lang="ru-RU" sz="1600" b="1" dirty="0">
                <a:solidFill>
                  <a:schemeClr val="bg2">
                    <a:lumMod val="25000"/>
                  </a:schemeClr>
                </a:solidFill>
              </a:rPr>
              <a:t>краткосрочных курсов для обучающихся реализовано</a:t>
            </a:r>
          </a:p>
          <a:p>
            <a:r>
              <a:rPr lang="ru-RU" sz="2000" b="1" dirty="0">
                <a:solidFill>
                  <a:srgbClr val="E74707"/>
                </a:solidFill>
                <a:latin typeface="Arial Black" pitchFamily="34" charset="0"/>
              </a:rPr>
              <a:t>4</a:t>
            </a:r>
            <a:r>
              <a:rPr lang="ru-RU" sz="1600" b="1" dirty="0">
                <a:solidFill>
                  <a:srgbClr val="E74707"/>
                </a:solidFill>
                <a:latin typeface="Arial Black" pitchFamily="34" charset="0"/>
              </a:rPr>
              <a:t>  </a:t>
            </a:r>
            <a:r>
              <a:rPr lang="ru-RU" sz="1600" b="1" dirty="0"/>
              <a:t>   деловые игры для родителей проведены</a:t>
            </a:r>
          </a:p>
          <a:p>
            <a:r>
              <a:rPr lang="ru-RU" sz="2000" b="1" dirty="0">
                <a:solidFill>
                  <a:srgbClr val="E74707"/>
                </a:solidFill>
                <a:latin typeface="Arial Black" pitchFamily="34" charset="0"/>
              </a:rPr>
              <a:t>105</a:t>
            </a:r>
            <a:r>
              <a:rPr lang="ru-RU" sz="2000" b="1" dirty="0"/>
              <a:t>  </a:t>
            </a:r>
            <a:r>
              <a:rPr lang="ru-RU" sz="1600" b="1" dirty="0">
                <a:solidFill>
                  <a:schemeClr val="bg2">
                    <a:lumMod val="25000"/>
                  </a:schemeClr>
                </a:solidFill>
              </a:rPr>
              <a:t>консультаций для родителей проведены</a:t>
            </a:r>
          </a:p>
          <a:p>
            <a:r>
              <a:rPr lang="ru-RU" sz="2000" b="1" dirty="0">
                <a:solidFill>
                  <a:srgbClr val="E74707"/>
                </a:solidFill>
                <a:latin typeface="Arial Black" pitchFamily="34" charset="0"/>
              </a:rPr>
              <a:t>8 </a:t>
            </a:r>
            <a:r>
              <a:rPr lang="ru-RU" sz="2000" b="1" dirty="0"/>
              <a:t>   </a:t>
            </a:r>
            <a:r>
              <a:rPr lang="ru-RU" sz="1600" b="1" dirty="0"/>
              <a:t>стажерских площадок для педагогов функционируют</a:t>
            </a:r>
            <a:r>
              <a:rPr lang="ru-RU" sz="2000" b="1" dirty="0"/>
              <a:t> </a:t>
            </a:r>
            <a:endParaRPr lang="ru-RU" sz="1600" b="1" dirty="0"/>
          </a:p>
          <a:p>
            <a:r>
              <a:rPr lang="ru-RU" sz="2000" b="1" dirty="0">
                <a:solidFill>
                  <a:srgbClr val="E74707"/>
                </a:solidFill>
                <a:latin typeface="Arial Black" pitchFamily="34" charset="0"/>
              </a:rPr>
              <a:t>10</a:t>
            </a:r>
            <a:r>
              <a:rPr lang="ru-RU" sz="2000" b="1" dirty="0"/>
              <a:t>  </a:t>
            </a:r>
            <a:r>
              <a:rPr lang="ru-RU" sz="1600" b="1" dirty="0">
                <a:solidFill>
                  <a:schemeClr val="bg2">
                    <a:lumMod val="25000"/>
                  </a:schemeClr>
                </a:solidFill>
              </a:rPr>
              <a:t>индивидуальных образовательных маршрутов  для </a:t>
            </a:r>
          </a:p>
          <a:p>
            <a:r>
              <a:rPr lang="ru-RU" sz="1600" b="1" dirty="0">
                <a:solidFill>
                  <a:schemeClr val="bg2">
                    <a:lumMod val="25000"/>
                  </a:schemeClr>
                </a:solidFill>
              </a:rPr>
              <a:t>         обучающихся разработаны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5720" y="1500180"/>
            <a:ext cx="34290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Создано </a:t>
            </a:r>
            <a:r>
              <a:rPr lang="ru-RU" dirty="0">
                <a:solidFill>
                  <a:srgbClr val="E74707"/>
                </a:solidFill>
                <a:latin typeface="Arial Black" pitchFamily="34" charset="0"/>
              </a:rPr>
              <a:t>1 мобильное деловое пространство «</a:t>
            </a:r>
            <a:r>
              <a:rPr lang="ru-RU" i="1" dirty="0">
                <a:solidFill>
                  <a:srgbClr val="E74707"/>
                </a:solidFill>
                <a:latin typeface="Arial Black" pitchFamily="34" charset="0"/>
              </a:rPr>
              <a:t>Ковёр</a:t>
            </a:r>
            <a:r>
              <a:rPr lang="ru-RU" dirty="0">
                <a:solidFill>
                  <a:srgbClr val="E74707"/>
                </a:solidFill>
                <a:latin typeface="Arial Black" pitchFamily="34" charset="0"/>
              </a:rPr>
              <a:t>» </a:t>
            </a:r>
          </a:p>
        </p:txBody>
      </p:sp>
    </p:spTree>
    <p:extLst>
      <p:ext uri="{BB962C8B-B14F-4D97-AF65-F5344CB8AC3E}">
        <p14:creationId xmlns:p14="http://schemas.microsoft.com/office/powerpoint/2010/main" val="3676016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234368"/>
            <a:ext cx="1728193" cy="69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4915" y="343573"/>
            <a:ext cx="2070722" cy="136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86" y="3280422"/>
            <a:ext cx="1692799" cy="1790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Группа 21"/>
          <p:cNvGrpSpPr/>
          <p:nvPr/>
        </p:nvGrpSpPr>
        <p:grpSpPr>
          <a:xfrm rot="21383160">
            <a:off x="6709318" y="-62307"/>
            <a:ext cx="2263745" cy="2306140"/>
            <a:chOff x="0" y="0"/>
            <a:chExt cx="2770856" cy="2895260"/>
          </a:xfrm>
        </p:grpSpPr>
        <p:sp>
          <p:nvSpPr>
            <p:cNvPr id="23" name="TextBox 10"/>
            <p:cNvSpPr txBox="1"/>
            <p:nvPr/>
          </p:nvSpPr>
          <p:spPr>
            <a:xfrm rot="20006950">
              <a:off x="786809" y="1435395"/>
              <a:ext cx="1062355" cy="145986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ru-RU" sz="8000" kern="1200">
                  <a:solidFill>
                    <a:srgbClr val="77933C"/>
                  </a:solidFill>
                  <a:effectLst/>
                  <a:latin typeface="Arial Black"/>
                  <a:ea typeface="Times New Roman"/>
                  <a:cs typeface="Times New Roman"/>
                </a:rPr>
                <a:t>П</a:t>
              </a:r>
              <a:endParaRPr lang="ru-RU" sz="1200">
                <a:effectLst/>
                <a:latin typeface="Times New Roman"/>
                <a:ea typeface="Times New Roman"/>
              </a:endParaRPr>
            </a:p>
          </p:txBody>
        </p:sp>
        <p:grpSp>
          <p:nvGrpSpPr>
            <p:cNvPr id="3" name="Группа 23"/>
            <p:cNvGrpSpPr/>
            <p:nvPr/>
          </p:nvGrpSpPr>
          <p:grpSpPr>
            <a:xfrm>
              <a:off x="0" y="0"/>
              <a:ext cx="2770856" cy="2582503"/>
              <a:chOff x="-197592" y="280435"/>
              <a:chExt cx="2770856" cy="2582503"/>
            </a:xfrm>
          </p:grpSpPr>
          <p:sp>
            <p:nvSpPr>
              <p:cNvPr id="25" name="TextBox 10"/>
              <p:cNvSpPr txBox="1"/>
              <p:nvPr/>
            </p:nvSpPr>
            <p:spPr>
              <a:xfrm rot="20006950">
                <a:off x="920323" y="851146"/>
                <a:ext cx="1079760" cy="142573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>
                    <a:solidFill>
                      <a:srgbClr val="604A7B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П</a:t>
                </a:r>
                <a:endParaRPr lang="ru-RU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6" name="TextBox 9"/>
              <p:cNvSpPr txBox="1"/>
              <p:nvPr/>
            </p:nvSpPr>
            <p:spPr>
              <a:xfrm>
                <a:off x="320727" y="994455"/>
                <a:ext cx="1033495" cy="1535919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 dirty="0">
                    <a:solidFill>
                      <a:srgbClr val="FFC000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О</a:t>
                </a:r>
                <a:endParaRPr lang="ru-RU" sz="1200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7" name="TextBox 4"/>
              <p:cNvSpPr txBox="1"/>
              <p:nvPr/>
            </p:nvSpPr>
            <p:spPr>
              <a:xfrm rot="19873628">
                <a:off x="-111164" y="1341890"/>
                <a:ext cx="929550" cy="152104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 dirty="0">
                    <a:solidFill>
                      <a:srgbClr val="FF0000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Т</a:t>
                </a:r>
                <a:endParaRPr lang="ru-RU" sz="1200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8" name="TextBox 4"/>
              <p:cNvSpPr txBox="1"/>
              <p:nvPr/>
            </p:nvSpPr>
            <p:spPr>
              <a:xfrm rot="19873628">
                <a:off x="-197592" y="280435"/>
                <a:ext cx="1050644" cy="147209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 dirty="0">
                    <a:solidFill>
                      <a:srgbClr val="558ED5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Д</a:t>
                </a:r>
                <a:endParaRPr lang="ru-RU" sz="1200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9" name="TextBox 4"/>
              <p:cNvSpPr txBox="1"/>
              <p:nvPr/>
            </p:nvSpPr>
            <p:spPr>
              <a:xfrm rot="19873628">
                <a:off x="1502617" y="1624973"/>
                <a:ext cx="1070647" cy="91894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2800" kern="1200">
                    <a:solidFill>
                      <a:srgbClr val="558ED5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42</a:t>
                </a:r>
                <a:endParaRPr lang="ru-RU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30" name="TextBox 4"/>
              <p:cNvSpPr txBox="1"/>
              <p:nvPr/>
            </p:nvSpPr>
            <p:spPr>
              <a:xfrm rot="19873628">
                <a:off x="927070" y="571622"/>
                <a:ext cx="1070648" cy="91894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2800" kern="1200" dirty="0">
                    <a:solidFill>
                      <a:schemeClr val="bg1">
                        <a:lumMod val="95000"/>
                      </a:schemeClr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42</a:t>
                </a:r>
                <a:endParaRPr lang="ru-RU" sz="1200" dirty="0">
                  <a:solidFill>
                    <a:schemeClr val="bg1">
                      <a:lumMod val="95000"/>
                    </a:schemeClr>
                  </a:solidFill>
                  <a:effectLst/>
                  <a:latin typeface="Times New Roman"/>
                  <a:ea typeface="Times New Roman"/>
                </a:endParaRPr>
              </a:p>
            </p:txBody>
          </p:sp>
        </p:grpSp>
      </p:grpSp>
      <p:sp>
        <p:nvSpPr>
          <p:cNvPr id="7" name="TextBox 6"/>
          <p:cNvSpPr txBox="1"/>
          <p:nvPr/>
        </p:nvSpPr>
        <p:spPr>
          <a:xfrm rot="19601471">
            <a:off x="1419691" y="1534021"/>
            <a:ext cx="6160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E74707"/>
                </a:solidFill>
                <a:latin typeface="Arial Black" pitchFamily="34" charset="0"/>
                <a:cs typeface="Arial" panose="020B0604020202020204" pitchFamily="34" charset="0"/>
              </a:rPr>
              <a:t>РЕЗУЛЬТАТЫ:</a:t>
            </a:r>
          </a:p>
          <a:p>
            <a:endParaRPr lang="ru-RU" dirty="0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995686"/>
            <a:ext cx="340519" cy="580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Прямоугольник 18"/>
          <p:cNvSpPr/>
          <p:nvPr/>
        </p:nvSpPr>
        <p:spPr>
          <a:xfrm>
            <a:off x="251520" y="1347614"/>
            <a:ext cx="2781531" cy="46166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Качественные</a:t>
            </a: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283718"/>
            <a:ext cx="340519" cy="580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643758"/>
            <a:ext cx="340519" cy="580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4507977" y="2085746"/>
            <a:ext cx="4648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b="1" dirty="0"/>
              <a:t>  выбор самостоятелен, осознан</a:t>
            </a:r>
            <a:endParaRPr lang="ru-RU" sz="16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3851920" y="2463839"/>
            <a:ext cx="562566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b="1" dirty="0">
                <a:solidFill>
                  <a:schemeClr val="bg2">
                    <a:lumMod val="25000"/>
                  </a:schemeClr>
                </a:solidFill>
              </a:rPr>
              <a:t>   отказ родителей от авторитарной позиции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3229010" y="2836867"/>
            <a:ext cx="60844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000" b="1" dirty="0"/>
              <a:t>знания педагогов о разработке и реализации индивидуальных образовательных маршрутов  обучающихся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1999273" y="3747894"/>
            <a:ext cx="7118304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000" b="1" dirty="0">
                <a:solidFill>
                  <a:schemeClr val="bg2">
                    <a:lumMod val="25000"/>
                  </a:schemeClr>
                </a:solidFill>
              </a:rPr>
              <a:t>сформирована профессиональная компетенция педагогов по учёту индивидуальных предрасположенностей (задатков)  и мотивации детей для обучения по программе</a:t>
            </a:r>
          </a:p>
          <a:p>
            <a:r>
              <a:rPr lang="ru-RU" dirty="0">
                <a:solidFill>
                  <a:srgbClr val="FF0000"/>
                </a:solidFill>
              </a:rPr>
              <a:t>        </a:t>
            </a:r>
            <a:r>
              <a:rPr lang="ru-RU" sz="1600" dirty="0">
                <a:solidFill>
                  <a:srgbClr val="FF0000"/>
                </a:solidFill>
              </a:rPr>
              <a:t>Профессиональный стандарт педагога дополнительного образования</a:t>
            </a:r>
          </a:p>
          <a:p>
            <a:pPr marL="342900" indent="-342900">
              <a:buFont typeface="Arial" pitchFamily="34" charset="0"/>
              <a:buChar char="•"/>
            </a:pP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016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234368"/>
            <a:ext cx="1728193" cy="69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83019"/>
            <a:ext cx="2304256" cy="15196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87" y="3651870"/>
            <a:ext cx="1341700" cy="141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2" name="Группа 21"/>
          <p:cNvGrpSpPr/>
          <p:nvPr/>
        </p:nvGrpSpPr>
        <p:grpSpPr>
          <a:xfrm>
            <a:off x="6989086" y="357494"/>
            <a:ext cx="2471191" cy="2532526"/>
            <a:chOff x="0" y="0"/>
            <a:chExt cx="2777530" cy="2895260"/>
          </a:xfrm>
        </p:grpSpPr>
        <p:sp>
          <p:nvSpPr>
            <p:cNvPr id="23" name="TextBox 10"/>
            <p:cNvSpPr txBox="1"/>
            <p:nvPr/>
          </p:nvSpPr>
          <p:spPr>
            <a:xfrm rot="20006950">
              <a:off x="786809" y="1435395"/>
              <a:ext cx="1062355" cy="145986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ru-RU" sz="8000" kern="1200">
                  <a:solidFill>
                    <a:srgbClr val="77933C"/>
                  </a:solidFill>
                  <a:effectLst/>
                  <a:latin typeface="Arial Black"/>
                  <a:ea typeface="Times New Roman"/>
                  <a:cs typeface="Times New Roman"/>
                </a:rPr>
                <a:t>П</a:t>
              </a:r>
              <a:endParaRPr lang="ru-RU" sz="1200">
                <a:effectLst/>
                <a:latin typeface="Times New Roman"/>
                <a:ea typeface="Times New Roman"/>
              </a:endParaRPr>
            </a:p>
          </p:txBody>
        </p:sp>
        <p:grpSp>
          <p:nvGrpSpPr>
            <p:cNvPr id="24" name="Группа 23"/>
            <p:cNvGrpSpPr/>
            <p:nvPr/>
          </p:nvGrpSpPr>
          <p:grpSpPr>
            <a:xfrm>
              <a:off x="0" y="0"/>
              <a:ext cx="2777530" cy="2582503"/>
              <a:chOff x="-197592" y="280435"/>
              <a:chExt cx="2777530" cy="2582503"/>
            </a:xfrm>
          </p:grpSpPr>
          <p:sp>
            <p:nvSpPr>
              <p:cNvPr id="25" name="TextBox 10"/>
              <p:cNvSpPr txBox="1"/>
              <p:nvPr/>
            </p:nvSpPr>
            <p:spPr>
              <a:xfrm rot="20006950">
                <a:off x="920323" y="851146"/>
                <a:ext cx="1079760" cy="142573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>
                    <a:solidFill>
                      <a:srgbClr val="604A7B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П</a:t>
                </a:r>
                <a:endParaRPr lang="ru-RU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6" name="TextBox 9"/>
              <p:cNvSpPr txBox="1"/>
              <p:nvPr/>
            </p:nvSpPr>
            <p:spPr>
              <a:xfrm>
                <a:off x="320727" y="994455"/>
                <a:ext cx="1033495" cy="1535919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 dirty="0">
                    <a:solidFill>
                      <a:srgbClr val="FFC000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О</a:t>
                </a:r>
                <a:endParaRPr lang="ru-RU" sz="1200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7" name="TextBox 4"/>
              <p:cNvSpPr txBox="1"/>
              <p:nvPr/>
            </p:nvSpPr>
            <p:spPr>
              <a:xfrm rot="19873628">
                <a:off x="-111164" y="1341890"/>
                <a:ext cx="929550" cy="152104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>
                    <a:solidFill>
                      <a:srgbClr val="FF0000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Т</a:t>
                </a:r>
                <a:endParaRPr lang="ru-RU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8" name="TextBox 4"/>
              <p:cNvSpPr txBox="1"/>
              <p:nvPr/>
            </p:nvSpPr>
            <p:spPr>
              <a:xfrm rot="19873628">
                <a:off x="-197592" y="280435"/>
                <a:ext cx="1050644" cy="147209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 dirty="0">
                    <a:solidFill>
                      <a:srgbClr val="558ED5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Д</a:t>
                </a:r>
                <a:endParaRPr lang="ru-RU" sz="1200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9" name="TextBox 4"/>
              <p:cNvSpPr txBox="1"/>
              <p:nvPr/>
            </p:nvSpPr>
            <p:spPr>
              <a:xfrm rot="19873628">
                <a:off x="1509290" y="1756595"/>
                <a:ext cx="1070648" cy="91894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2800" kern="1200">
                    <a:solidFill>
                      <a:srgbClr val="558ED5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42</a:t>
                </a:r>
                <a:endParaRPr lang="ru-RU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30" name="TextBox 4"/>
              <p:cNvSpPr txBox="1"/>
              <p:nvPr/>
            </p:nvSpPr>
            <p:spPr>
              <a:xfrm rot="19873628">
                <a:off x="967411" y="568116"/>
                <a:ext cx="1070648" cy="91894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2800" kern="1200" dirty="0">
                    <a:solidFill>
                      <a:schemeClr val="bg1">
                        <a:lumMod val="95000"/>
                      </a:schemeClr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42</a:t>
                </a:r>
                <a:endParaRPr lang="ru-RU" sz="1200" dirty="0">
                  <a:solidFill>
                    <a:schemeClr val="bg1">
                      <a:lumMod val="95000"/>
                    </a:schemeClr>
                  </a:solidFill>
                  <a:effectLst/>
                  <a:latin typeface="Times New Roman"/>
                  <a:ea typeface="Times New Roman"/>
                </a:endParaRPr>
              </a:p>
            </p:txBody>
          </p:sp>
        </p:grpSp>
      </p:grpSp>
      <p:sp>
        <p:nvSpPr>
          <p:cNvPr id="7" name="TextBox 6"/>
          <p:cNvSpPr txBox="1"/>
          <p:nvPr/>
        </p:nvSpPr>
        <p:spPr>
          <a:xfrm rot="19601471">
            <a:off x="1370384" y="1667583"/>
            <a:ext cx="633014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E74707"/>
                </a:solidFill>
                <a:latin typeface="Arial Black" pitchFamily="34" charset="0"/>
                <a:cs typeface="Arial" panose="020B0604020202020204" pitchFamily="34" charset="0"/>
              </a:rPr>
              <a:t>МЕТОДИЧЕСКИЕ ПРОДУКТЫ :</a:t>
            </a:r>
          </a:p>
          <a:p>
            <a:endParaRPr lang="ru-RU" dirty="0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915566"/>
            <a:ext cx="340519" cy="580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12999" y="1122764"/>
            <a:ext cx="33180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>
                <a:solidFill>
                  <a:srgbClr val="FF0000"/>
                </a:solidFill>
                <a:latin typeface="Arial Black" pitchFamily="34" charset="0"/>
              </a:rPr>
              <a:t>ЗАДАЧА 1</a:t>
            </a:r>
          </a:p>
          <a:p>
            <a:pPr lvl="0"/>
            <a:r>
              <a:rPr lang="ru-RU" dirty="0"/>
              <a:t>Краткосрочные курсы, собранные в программу разновозрастного отряда – 16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004048" y="2067694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>
                <a:solidFill>
                  <a:srgbClr val="FF0000"/>
                </a:solidFill>
                <a:latin typeface="Arial Black" pitchFamily="34" charset="0"/>
              </a:rPr>
              <a:t>ЗАДАЧА 2</a:t>
            </a:r>
          </a:p>
          <a:p>
            <a:r>
              <a:rPr lang="ru-RU" dirty="0"/>
              <a:t>Методическая разработка деловой игры для родителей - 1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029052" y="3268023"/>
            <a:ext cx="54006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>
                <a:solidFill>
                  <a:srgbClr val="FF0000"/>
                </a:solidFill>
                <a:latin typeface="Arial Black" pitchFamily="34" charset="0"/>
              </a:rPr>
              <a:t>ЗАДАЧА 3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Методические рекомендации для педагогов дополнительного образования по разработке ИОМ для разных направлений деятельности – 1</a:t>
            </a:r>
          </a:p>
          <a:p>
            <a:pPr marL="171450" lvl="0" indent="-171450">
              <a:buFont typeface="Arial" pitchFamily="34" charset="0"/>
              <a:buChar char="•"/>
            </a:pPr>
            <a:endParaRPr lang="ru-RU" sz="10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ИОМ обучающихся – не менее 10</a:t>
            </a: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499742"/>
            <a:ext cx="340519" cy="580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9652" y="4286262"/>
            <a:ext cx="340519" cy="580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323795" y="2493870"/>
            <a:ext cx="122413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2085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34369"/>
            <a:ext cx="1623966" cy="655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496" y="0"/>
            <a:ext cx="1659008" cy="1094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86" y="3280422"/>
            <a:ext cx="1692799" cy="1790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 rot="19601471">
            <a:off x="1534664" y="1538977"/>
            <a:ext cx="533662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rgbClr val="E74707"/>
                </a:solidFill>
                <a:latin typeface="Arial Black" pitchFamily="34" charset="0"/>
                <a:cs typeface="Arial" panose="020B0604020202020204" pitchFamily="34" charset="0"/>
              </a:rPr>
              <a:t>ДОРОЖНАЯ КАРТА</a:t>
            </a:r>
          </a:p>
          <a:p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3752853" y="2301344"/>
            <a:ext cx="5572262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700" dirty="0">
                <a:solidFill>
                  <a:srgbClr val="000066"/>
                </a:solidFill>
              </a:rPr>
              <a:t>Разработка  и реализация программ краткосрочных курсов по ознакомлению с видами деятельности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700" dirty="0">
              <a:solidFill>
                <a:srgbClr val="000066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700" dirty="0"/>
              <a:t>Разработка и проведение деловой игры «Резюме»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700" dirty="0">
              <a:solidFill>
                <a:srgbClr val="000066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700" dirty="0">
                <a:solidFill>
                  <a:srgbClr val="000066"/>
                </a:solidFill>
              </a:rPr>
              <a:t>Оборудование мобильного делового пространства «Ковёр» для разных направленностей дополнительного образования 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700" dirty="0">
              <a:solidFill>
                <a:srgbClr val="000066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700" dirty="0"/>
              <a:t>Приобретение и установка интерактивного пакета диагностического инструментария для определения склонностей детей к различным видам деятельности</a:t>
            </a:r>
            <a:endParaRPr lang="ru-RU" sz="1700" b="1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1670" y="144455"/>
            <a:ext cx="1412023" cy="450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195060" y="942227"/>
            <a:ext cx="4500546" cy="1351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>
                <a:solidFill>
                  <a:srgbClr val="E74707"/>
                </a:solidFill>
                <a:latin typeface="Arial Black" pitchFamily="34" charset="0"/>
              </a:rPr>
              <a:t>3 этапа</a:t>
            </a:r>
          </a:p>
          <a:p>
            <a:pPr lvl="0">
              <a:lnSpc>
                <a:spcPct val="114000"/>
              </a:lnSpc>
              <a:buFont typeface="Arial" pitchFamily="34" charset="0"/>
              <a:buChar char="•"/>
            </a:pPr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Организационно-нормативный</a:t>
            </a:r>
          </a:p>
          <a:p>
            <a:pPr lvl="0">
              <a:lnSpc>
                <a:spcPct val="114000"/>
              </a:lnSpc>
              <a:buFont typeface="Arial" pitchFamily="34" charset="0"/>
              <a:buChar char="•"/>
            </a:pPr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u="sng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Реализация задач</a:t>
            </a:r>
            <a:r>
              <a:rPr lang="ru-RU" sz="2000" u="sng" dirty="0">
                <a:latin typeface="Arial Black" pitchFamily="34" charset="0"/>
                <a:cs typeface="Arial" pitchFamily="34" charset="0"/>
              </a:rPr>
              <a:t> </a:t>
            </a:r>
            <a:endParaRPr lang="ru-RU" u="sng" dirty="0">
              <a:latin typeface="Arial Black" pitchFamily="34" charset="0"/>
              <a:cs typeface="Arial" pitchFamily="34" charset="0"/>
            </a:endParaRPr>
          </a:p>
          <a:p>
            <a:pPr lvl="0">
              <a:lnSpc>
                <a:spcPct val="114000"/>
              </a:lnSpc>
              <a:buFont typeface="Arial" pitchFamily="34" charset="0"/>
              <a:buChar char="•"/>
            </a:pPr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Аналитический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747449" y="538119"/>
            <a:ext cx="339655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>
                <a:solidFill>
                  <a:srgbClr val="FFFF00"/>
                </a:solidFill>
                <a:latin typeface="Arial Black" pitchFamily="34" charset="0"/>
              </a:rPr>
              <a:t>ЗАДАЧА: </a:t>
            </a:r>
          </a:p>
          <a:p>
            <a:pPr algn="r"/>
            <a:r>
              <a:rPr lang="ru-RU" sz="1600" b="1" dirty="0">
                <a:solidFill>
                  <a:srgbClr val="E74707"/>
                </a:solidFill>
                <a:latin typeface="Arial" pitchFamily="34" charset="0"/>
                <a:cs typeface="Arial" pitchFamily="34" charset="0"/>
              </a:rPr>
              <a:t>обеспечить свободу самоопределения ребёнка при выборе направления деятельности в системе дополнительного образования</a:t>
            </a:r>
            <a:endParaRPr lang="ru-RU" sz="1600" dirty="0">
              <a:solidFill>
                <a:srgbClr val="E74707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411760" y="3723878"/>
            <a:ext cx="1296144" cy="12756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2" descr="http://qrcoder.ru/code/?http%3A%2F%2Fxn--42-6kclvec3aj7p.xn--p1ai%2Fsad%2Frezultat%2FDorozhnaya%2520karta%2520proekta.pdf&amp;2&amp;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27784" y="3939902"/>
            <a:ext cx="857250" cy="8572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257042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1683</TotalTime>
  <Words>1008</Words>
  <Application>Microsoft Office PowerPoint</Application>
  <PresentationFormat>Экран (16:9)</PresentationFormat>
  <Paragraphs>262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Arial</vt:lpstr>
      <vt:lpstr>Arial Black</vt:lpstr>
      <vt:lpstr>Franklin Gothic Book</vt:lpstr>
      <vt:lpstr>Franklin Gothic Medium</vt:lpstr>
      <vt:lpstr>Times New Roman</vt:lpstr>
      <vt:lpstr>Wingdings</vt:lpstr>
      <vt:lpstr>Углы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84</cp:revision>
  <dcterms:created xsi:type="dcterms:W3CDTF">2022-11-24T12:25:24Z</dcterms:created>
  <dcterms:modified xsi:type="dcterms:W3CDTF">2022-12-11T17:52:37Z</dcterms:modified>
</cp:coreProperties>
</file>